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193"/>
  </p:handoutMasterIdLst>
  <p:sldIdLst>
    <p:sldId id="325" r:id="rId4"/>
    <p:sldId id="569" r:id="rId6"/>
    <p:sldId id="264" r:id="rId7"/>
    <p:sldId id="328" r:id="rId8"/>
    <p:sldId id="327" r:id="rId9"/>
    <p:sldId id="571" r:id="rId10"/>
    <p:sldId id="309" r:id="rId11"/>
    <p:sldId id="259" r:id="rId12"/>
    <p:sldId id="539" r:id="rId13"/>
    <p:sldId id="1386" r:id="rId14"/>
    <p:sldId id="348" r:id="rId15"/>
    <p:sldId id="1387" r:id="rId16"/>
    <p:sldId id="1388" r:id="rId17"/>
    <p:sldId id="1402" r:id="rId18"/>
    <p:sldId id="1403" r:id="rId19"/>
    <p:sldId id="1404" r:id="rId20"/>
    <p:sldId id="1405" r:id="rId21"/>
    <p:sldId id="1406" r:id="rId22"/>
    <p:sldId id="1407" r:id="rId23"/>
    <p:sldId id="1408" r:id="rId24"/>
    <p:sldId id="1409" r:id="rId25"/>
    <p:sldId id="1410" r:id="rId26"/>
    <p:sldId id="1411" r:id="rId27"/>
    <p:sldId id="1412" r:id="rId28"/>
    <p:sldId id="1413" r:id="rId29"/>
    <p:sldId id="1449" r:id="rId30"/>
    <p:sldId id="1414" r:id="rId31"/>
    <p:sldId id="1175" r:id="rId32"/>
    <p:sldId id="1415" r:id="rId33"/>
    <p:sldId id="1416" r:id="rId34"/>
    <p:sldId id="1417" r:id="rId35"/>
    <p:sldId id="1418" r:id="rId36"/>
    <p:sldId id="1419" r:id="rId37"/>
    <p:sldId id="1181" r:id="rId38"/>
    <p:sldId id="1420" r:id="rId39"/>
    <p:sldId id="1421" r:id="rId40"/>
    <p:sldId id="1422" r:id="rId41"/>
    <p:sldId id="1423" r:id="rId42"/>
    <p:sldId id="1424" r:id="rId43"/>
    <p:sldId id="1425" r:id="rId44"/>
    <p:sldId id="1426" r:id="rId45"/>
    <p:sldId id="1427" r:id="rId46"/>
    <p:sldId id="1428" r:id="rId47"/>
    <p:sldId id="1429" r:id="rId48"/>
    <p:sldId id="1448" r:id="rId49"/>
    <p:sldId id="1430" r:id="rId50"/>
    <p:sldId id="1431" r:id="rId51"/>
    <p:sldId id="1432" r:id="rId52"/>
    <p:sldId id="1433" r:id="rId53"/>
    <p:sldId id="1434" r:id="rId54"/>
    <p:sldId id="1435" r:id="rId55"/>
    <p:sldId id="1150" r:id="rId56"/>
    <p:sldId id="1437" r:id="rId57"/>
    <p:sldId id="1436" r:id="rId58"/>
    <p:sldId id="1438" r:id="rId59"/>
    <p:sldId id="1439" r:id="rId60"/>
    <p:sldId id="1440" r:id="rId61"/>
    <p:sldId id="1442" r:id="rId62"/>
    <p:sldId id="1441" r:id="rId63"/>
    <p:sldId id="1443" r:id="rId64"/>
    <p:sldId id="1444" r:id="rId65"/>
    <p:sldId id="1445" r:id="rId66"/>
    <p:sldId id="1446" r:id="rId67"/>
    <p:sldId id="1447" r:id="rId68"/>
    <p:sldId id="1450" r:id="rId69"/>
    <p:sldId id="1452" r:id="rId70"/>
    <p:sldId id="1453" r:id="rId71"/>
    <p:sldId id="1454" r:id="rId72"/>
    <p:sldId id="1455" r:id="rId73"/>
    <p:sldId id="1456" r:id="rId74"/>
    <p:sldId id="1457" r:id="rId75"/>
    <p:sldId id="1458" r:id="rId76"/>
    <p:sldId id="1459" r:id="rId77"/>
    <p:sldId id="1460" r:id="rId78"/>
    <p:sldId id="1461" r:id="rId79"/>
    <p:sldId id="1462" r:id="rId80"/>
    <p:sldId id="1463" r:id="rId81"/>
    <p:sldId id="1464" r:id="rId82"/>
    <p:sldId id="1465" r:id="rId83"/>
    <p:sldId id="1466" r:id="rId84"/>
    <p:sldId id="1467" r:id="rId85"/>
    <p:sldId id="1468" r:id="rId86"/>
    <p:sldId id="1469" r:id="rId87"/>
    <p:sldId id="1470" r:id="rId88"/>
    <p:sldId id="1471" r:id="rId89"/>
    <p:sldId id="1472" r:id="rId90"/>
    <p:sldId id="1195" r:id="rId91"/>
    <p:sldId id="1473" r:id="rId92"/>
    <p:sldId id="1474" r:id="rId93"/>
    <p:sldId id="1475" r:id="rId94"/>
    <p:sldId id="1476" r:id="rId95"/>
    <p:sldId id="1477" r:id="rId96"/>
    <p:sldId id="1478" r:id="rId97"/>
    <p:sldId id="1479" r:id="rId98"/>
    <p:sldId id="1480" r:id="rId99"/>
    <p:sldId id="1481" r:id="rId100"/>
    <p:sldId id="1482" r:id="rId101"/>
    <p:sldId id="1483" r:id="rId102"/>
    <p:sldId id="1484" r:id="rId103"/>
    <p:sldId id="1485" r:id="rId104"/>
    <p:sldId id="1486" r:id="rId105"/>
    <p:sldId id="1487" r:id="rId106"/>
    <p:sldId id="1488" r:id="rId107"/>
    <p:sldId id="1489" r:id="rId108"/>
    <p:sldId id="1491" r:id="rId109"/>
    <p:sldId id="1490" r:id="rId110"/>
    <p:sldId id="1492" r:id="rId111"/>
    <p:sldId id="1493" r:id="rId112"/>
    <p:sldId id="1494" r:id="rId113"/>
    <p:sldId id="1495" r:id="rId114"/>
    <p:sldId id="1496" r:id="rId115"/>
    <p:sldId id="1497" r:id="rId116"/>
    <p:sldId id="1498" r:id="rId117"/>
    <p:sldId id="1499" r:id="rId118"/>
    <p:sldId id="1500" r:id="rId119"/>
    <p:sldId id="1501" r:id="rId120"/>
    <p:sldId id="1502" r:id="rId121"/>
    <p:sldId id="1503" r:id="rId122"/>
    <p:sldId id="1504" r:id="rId123"/>
    <p:sldId id="1127" r:id="rId124"/>
    <p:sldId id="1505" r:id="rId125"/>
    <p:sldId id="1128" r:id="rId126"/>
    <p:sldId id="1506" r:id="rId127"/>
    <p:sldId id="1507" r:id="rId128"/>
    <p:sldId id="1508" r:id="rId129"/>
    <p:sldId id="1509" r:id="rId130"/>
    <p:sldId id="1510" r:id="rId131"/>
    <p:sldId id="1511" r:id="rId132"/>
    <p:sldId id="1512" r:id="rId133"/>
    <p:sldId id="1513" r:id="rId134"/>
    <p:sldId id="1514" r:id="rId135"/>
    <p:sldId id="1515" r:id="rId136"/>
    <p:sldId id="1516" r:id="rId137"/>
    <p:sldId id="1518" r:id="rId138"/>
    <p:sldId id="1519" r:id="rId139"/>
    <p:sldId id="1520" r:id="rId140"/>
    <p:sldId id="1521" r:id="rId141"/>
    <p:sldId id="1522" r:id="rId142"/>
    <p:sldId id="1523" r:id="rId143"/>
    <p:sldId id="1524" r:id="rId144"/>
    <p:sldId id="1525" r:id="rId145"/>
    <p:sldId id="1526" r:id="rId146"/>
    <p:sldId id="1527" r:id="rId147"/>
    <p:sldId id="1528" r:id="rId148"/>
    <p:sldId id="1529" r:id="rId149"/>
    <p:sldId id="1530" r:id="rId150"/>
    <p:sldId id="1531" r:id="rId151"/>
    <p:sldId id="1532" r:id="rId152"/>
    <p:sldId id="1534" r:id="rId153"/>
    <p:sldId id="1533" r:id="rId154"/>
    <p:sldId id="1535" r:id="rId155"/>
    <p:sldId id="1536" r:id="rId156"/>
    <p:sldId id="1537" r:id="rId157"/>
    <p:sldId id="1538" r:id="rId158"/>
    <p:sldId id="1539" r:id="rId159"/>
    <p:sldId id="1540" r:id="rId160"/>
    <p:sldId id="1541" r:id="rId161"/>
    <p:sldId id="1542" r:id="rId162"/>
    <p:sldId id="1543" r:id="rId163"/>
    <p:sldId id="1544" r:id="rId164"/>
    <p:sldId id="1546" r:id="rId165"/>
    <p:sldId id="1545" r:id="rId166"/>
    <p:sldId id="1547" r:id="rId167"/>
    <p:sldId id="1548" r:id="rId168"/>
    <p:sldId id="1549" r:id="rId169"/>
    <p:sldId id="1550" r:id="rId170"/>
    <p:sldId id="1551" r:id="rId171"/>
    <p:sldId id="1552" r:id="rId172"/>
    <p:sldId id="1553" r:id="rId173"/>
    <p:sldId id="1554" r:id="rId174"/>
    <p:sldId id="1555" r:id="rId175"/>
    <p:sldId id="1556" r:id="rId176"/>
    <p:sldId id="1557" r:id="rId177"/>
    <p:sldId id="1558" r:id="rId178"/>
    <p:sldId id="1559" r:id="rId179"/>
    <p:sldId id="1560" r:id="rId180"/>
    <p:sldId id="1561" r:id="rId181"/>
    <p:sldId id="1562" r:id="rId182"/>
    <p:sldId id="1563" r:id="rId183"/>
    <p:sldId id="1564" r:id="rId184"/>
    <p:sldId id="1565" r:id="rId185"/>
    <p:sldId id="1566" r:id="rId186"/>
    <p:sldId id="1567" r:id="rId187"/>
    <p:sldId id="1568" r:id="rId188"/>
    <p:sldId id="1569" r:id="rId189"/>
    <p:sldId id="1570" r:id="rId190"/>
    <p:sldId id="338" r:id="rId191"/>
    <p:sldId id="1571" r:id="rId192"/>
  </p:sldIdLst>
  <p:sldSz cx="12190095" cy="6859270"/>
  <p:notesSz cx="6858000" cy="9144000"/>
  <p:custDataLst>
    <p:tags r:id="rId197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3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65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9B2"/>
    <a:srgbClr val="595959"/>
    <a:srgbClr val="FAFAFA"/>
    <a:srgbClr val="F2F2F2"/>
    <a:srgbClr val="006BBC"/>
    <a:srgbClr val="0075CC"/>
    <a:srgbClr val="008DF6"/>
    <a:srgbClr val="005DA2"/>
    <a:srgbClr val="F5F5F5"/>
    <a:srgbClr val="399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1" autoAdjust="0"/>
    <p:restoredTop sz="94660" autoAdjust="0"/>
  </p:normalViewPr>
  <p:slideViewPr>
    <p:cSldViewPr showGuides="1">
      <p:cViewPr varScale="1">
        <p:scale>
          <a:sx n="86" d="100"/>
          <a:sy n="86" d="100"/>
        </p:scale>
        <p:origin x="401" y="38"/>
      </p:cViewPr>
      <p:guideLst>
        <p:guide orient="horz" pos="2093"/>
        <p:guide pos="256"/>
        <p:guide pos="65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790"/>
        <p:guide pos="217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7" Type="http://schemas.openxmlformats.org/officeDocument/2006/relationships/tags" Target="tags/tag55.xml"/><Relationship Id="rId196" Type="http://schemas.openxmlformats.org/officeDocument/2006/relationships/tableStyles" Target="tableStyles.xml"/><Relationship Id="rId195" Type="http://schemas.openxmlformats.org/officeDocument/2006/relationships/viewProps" Target="viewProps.xml"/><Relationship Id="rId194" Type="http://schemas.openxmlformats.org/officeDocument/2006/relationships/presProps" Target="presProps.xml"/><Relationship Id="rId193" Type="http://schemas.openxmlformats.org/officeDocument/2006/relationships/handoutMaster" Target="handoutMasters/handoutMaster1.xml"/><Relationship Id="rId192" Type="http://schemas.openxmlformats.org/officeDocument/2006/relationships/slide" Target="slides/slide188.xml"/><Relationship Id="rId191" Type="http://schemas.openxmlformats.org/officeDocument/2006/relationships/slide" Target="slides/slide187.xml"/><Relationship Id="rId190" Type="http://schemas.openxmlformats.org/officeDocument/2006/relationships/slide" Target="slides/slide186.xml"/><Relationship Id="rId19" Type="http://schemas.openxmlformats.org/officeDocument/2006/relationships/slide" Target="slides/slide15.xml"/><Relationship Id="rId189" Type="http://schemas.openxmlformats.org/officeDocument/2006/relationships/slide" Target="slides/slide185.xml"/><Relationship Id="rId188" Type="http://schemas.openxmlformats.org/officeDocument/2006/relationships/slide" Target="slides/slide184.xml"/><Relationship Id="rId187" Type="http://schemas.openxmlformats.org/officeDocument/2006/relationships/slide" Target="slides/slide183.xml"/><Relationship Id="rId186" Type="http://schemas.openxmlformats.org/officeDocument/2006/relationships/slide" Target="slides/slide182.xml"/><Relationship Id="rId185" Type="http://schemas.openxmlformats.org/officeDocument/2006/relationships/slide" Target="slides/slide181.xml"/><Relationship Id="rId184" Type="http://schemas.openxmlformats.org/officeDocument/2006/relationships/slide" Target="slides/slide180.xml"/><Relationship Id="rId183" Type="http://schemas.openxmlformats.org/officeDocument/2006/relationships/slide" Target="slides/slide179.xml"/><Relationship Id="rId182" Type="http://schemas.openxmlformats.org/officeDocument/2006/relationships/slide" Target="slides/slide178.xml"/><Relationship Id="rId181" Type="http://schemas.openxmlformats.org/officeDocument/2006/relationships/slide" Target="slides/slide177.xml"/><Relationship Id="rId180" Type="http://schemas.openxmlformats.org/officeDocument/2006/relationships/slide" Target="slides/slide176.xml"/><Relationship Id="rId18" Type="http://schemas.openxmlformats.org/officeDocument/2006/relationships/slide" Target="slides/slide14.xml"/><Relationship Id="rId179" Type="http://schemas.openxmlformats.org/officeDocument/2006/relationships/slide" Target="slides/slide175.xml"/><Relationship Id="rId178" Type="http://schemas.openxmlformats.org/officeDocument/2006/relationships/slide" Target="slides/slide174.xml"/><Relationship Id="rId177" Type="http://schemas.openxmlformats.org/officeDocument/2006/relationships/slide" Target="slides/slide173.xml"/><Relationship Id="rId176" Type="http://schemas.openxmlformats.org/officeDocument/2006/relationships/slide" Target="slides/slide172.xml"/><Relationship Id="rId175" Type="http://schemas.openxmlformats.org/officeDocument/2006/relationships/slide" Target="slides/slide171.xml"/><Relationship Id="rId174" Type="http://schemas.openxmlformats.org/officeDocument/2006/relationships/slide" Target="slides/slide170.xml"/><Relationship Id="rId173" Type="http://schemas.openxmlformats.org/officeDocument/2006/relationships/slide" Target="slides/slide169.xml"/><Relationship Id="rId172" Type="http://schemas.openxmlformats.org/officeDocument/2006/relationships/slide" Target="slides/slide168.xml"/><Relationship Id="rId171" Type="http://schemas.openxmlformats.org/officeDocument/2006/relationships/slide" Target="slides/slide167.xml"/><Relationship Id="rId170" Type="http://schemas.openxmlformats.org/officeDocument/2006/relationships/slide" Target="slides/slide166.xml"/><Relationship Id="rId17" Type="http://schemas.openxmlformats.org/officeDocument/2006/relationships/slide" Target="slides/slide13.xml"/><Relationship Id="rId169" Type="http://schemas.openxmlformats.org/officeDocument/2006/relationships/slide" Target="slides/slide165.xml"/><Relationship Id="rId168" Type="http://schemas.openxmlformats.org/officeDocument/2006/relationships/slide" Target="slides/slide164.xml"/><Relationship Id="rId167" Type="http://schemas.openxmlformats.org/officeDocument/2006/relationships/slide" Target="slides/slide163.xml"/><Relationship Id="rId166" Type="http://schemas.openxmlformats.org/officeDocument/2006/relationships/slide" Target="slides/slide162.xml"/><Relationship Id="rId165" Type="http://schemas.openxmlformats.org/officeDocument/2006/relationships/slide" Target="slides/slide161.xml"/><Relationship Id="rId164" Type="http://schemas.openxmlformats.org/officeDocument/2006/relationships/slide" Target="slides/slide160.xml"/><Relationship Id="rId163" Type="http://schemas.openxmlformats.org/officeDocument/2006/relationships/slide" Target="slides/slide159.xml"/><Relationship Id="rId162" Type="http://schemas.openxmlformats.org/officeDocument/2006/relationships/slide" Target="slides/slide158.xml"/><Relationship Id="rId161" Type="http://schemas.openxmlformats.org/officeDocument/2006/relationships/slide" Target="slides/slide157.xml"/><Relationship Id="rId160" Type="http://schemas.openxmlformats.org/officeDocument/2006/relationships/slide" Target="slides/slide156.xml"/><Relationship Id="rId16" Type="http://schemas.openxmlformats.org/officeDocument/2006/relationships/slide" Target="slides/slide12.xml"/><Relationship Id="rId159" Type="http://schemas.openxmlformats.org/officeDocument/2006/relationships/slide" Target="slides/slide155.xml"/><Relationship Id="rId158" Type="http://schemas.openxmlformats.org/officeDocument/2006/relationships/slide" Target="slides/slide154.xml"/><Relationship Id="rId157" Type="http://schemas.openxmlformats.org/officeDocument/2006/relationships/slide" Target="slides/slide153.xml"/><Relationship Id="rId156" Type="http://schemas.openxmlformats.org/officeDocument/2006/relationships/slide" Target="slides/slide152.xml"/><Relationship Id="rId155" Type="http://schemas.openxmlformats.org/officeDocument/2006/relationships/slide" Target="slides/slide151.xml"/><Relationship Id="rId154" Type="http://schemas.openxmlformats.org/officeDocument/2006/relationships/slide" Target="slides/slide150.xml"/><Relationship Id="rId153" Type="http://schemas.openxmlformats.org/officeDocument/2006/relationships/slide" Target="slides/slide149.xml"/><Relationship Id="rId152" Type="http://schemas.openxmlformats.org/officeDocument/2006/relationships/slide" Target="slides/slide148.xml"/><Relationship Id="rId151" Type="http://schemas.openxmlformats.org/officeDocument/2006/relationships/slide" Target="slides/slide147.xml"/><Relationship Id="rId150" Type="http://schemas.openxmlformats.org/officeDocument/2006/relationships/slide" Target="slides/slide146.xml"/><Relationship Id="rId15" Type="http://schemas.openxmlformats.org/officeDocument/2006/relationships/slide" Target="slides/slide11.xml"/><Relationship Id="rId149" Type="http://schemas.openxmlformats.org/officeDocument/2006/relationships/slide" Target="slides/slide145.xml"/><Relationship Id="rId148" Type="http://schemas.openxmlformats.org/officeDocument/2006/relationships/slide" Target="slides/slide144.xml"/><Relationship Id="rId147" Type="http://schemas.openxmlformats.org/officeDocument/2006/relationships/slide" Target="slides/slide143.xml"/><Relationship Id="rId146" Type="http://schemas.openxmlformats.org/officeDocument/2006/relationships/slide" Target="slides/slide142.xml"/><Relationship Id="rId145" Type="http://schemas.openxmlformats.org/officeDocument/2006/relationships/slide" Target="slides/slide141.xml"/><Relationship Id="rId144" Type="http://schemas.openxmlformats.org/officeDocument/2006/relationships/slide" Target="slides/slide140.xml"/><Relationship Id="rId143" Type="http://schemas.openxmlformats.org/officeDocument/2006/relationships/slide" Target="slides/slide139.xml"/><Relationship Id="rId142" Type="http://schemas.openxmlformats.org/officeDocument/2006/relationships/slide" Target="slides/slide138.xml"/><Relationship Id="rId141" Type="http://schemas.openxmlformats.org/officeDocument/2006/relationships/slide" Target="slides/slide137.xml"/><Relationship Id="rId140" Type="http://schemas.openxmlformats.org/officeDocument/2006/relationships/slide" Target="slides/slide136.xml"/><Relationship Id="rId14" Type="http://schemas.openxmlformats.org/officeDocument/2006/relationships/slide" Target="slides/slide10.xml"/><Relationship Id="rId139" Type="http://schemas.openxmlformats.org/officeDocument/2006/relationships/slide" Target="slides/slide135.xml"/><Relationship Id="rId138" Type="http://schemas.openxmlformats.org/officeDocument/2006/relationships/slide" Target="slides/slide134.xml"/><Relationship Id="rId137" Type="http://schemas.openxmlformats.org/officeDocument/2006/relationships/slide" Target="slides/slide133.xml"/><Relationship Id="rId136" Type="http://schemas.openxmlformats.org/officeDocument/2006/relationships/slide" Target="slides/slide132.xml"/><Relationship Id="rId135" Type="http://schemas.openxmlformats.org/officeDocument/2006/relationships/slide" Target="slides/slide131.xml"/><Relationship Id="rId134" Type="http://schemas.openxmlformats.org/officeDocument/2006/relationships/slide" Target="slides/slide130.xml"/><Relationship Id="rId133" Type="http://schemas.openxmlformats.org/officeDocument/2006/relationships/slide" Target="slides/slide129.xml"/><Relationship Id="rId132" Type="http://schemas.openxmlformats.org/officeDocument/2006/relationships/slide" Target="slides/slide128.xml"/><Relationship Id="rId131" Type="http://schemas.openxmlformats.org/officeDocument/2006/relationships/slide" Target="slides/slide127.xml"/><Relationship Id="rId130" Type="http://schemas.openxmlformats.org/officeDocument/2006/relationships/slide" Target="slides/slide126.xml"/><Relationship Id="rId13" Type="http://schemas.openxmlformats.org/officeDocument/2006/relationships/slide" Target="slides/slide9.xml"/><Relationship Id="rId129" Type="http://schemas.openxmlformats.org/officeDocument/2006/relationships/slide" Target="slides/slide125.xml"/><Relationship Id="rId128" Type="http://schemas.openxmlformats.org/officeDocument/2006/relationships/slide" Target="slides/slide124.xml"/><Relationship Id="rId127" Type="http://schemas.openxmlformats.org/officeDocument/2006/relationships/slide" Target="slides/slide123.xml"/><Relationship Id="rId126" Type="http://schemas.openxmlformats.org/officeDocument/2006/relationships/slide" Target="slides/slide122.xml"/><Relationship Id="rId125" Type="http://schemas.openxmlformats.org/officeDocument/2006/relationships/slide" Target="slides/slide121.xml"/><Relationship Id="rId124" Type="http://schemas.openxmlformats.org/officeDocument/2006/relationships/slide" Target="slides/slide120.xml"/><Relationship Id="rId123" Type="http://schemas.openxmlformats.org/officeDocument/2006/relationships/slide" Target="slides/slide119.xml"/><Relationship Id="rId122" Type="http://schemas.openxmlformats.org/officeDocument/2006/relationships/slide" Target="slides/slide118.xml"/><Relationship Id="rId121" Type="http://schemas.openxmlformats.org/officeDocument/2006/relationships/slide" Target="slides/slide117.xml"/><Relationship Id="rId120" Type="http://schemas.openxmlformats.org/officeDocument/2006/relationships/slide" Target="slides/slide116.xml"/><Relationship Id="rId12" Type="http://schemas.openxmlformats.org/officeDocument/2006/relationships/slide" Target="slides/slide8.xml"/><Relationship Id="rId119" Type="http://schemas.openxmlformats.org/officeDocument/2006/relationships/slide" Target="slides/slide115.xml"/><Relationship Id="rId118" Type="http://schemas.openxmlformats.org/officeDocument/2006/relationships/slide" Target="slides/slide114.xml"/><Relationship Id="rId117" Type="http://schemas.openxmlformats.org/officeDocument/2006/relationships/slide" Target="slides/slide113.xml"/><Relationship Id="rId116" Type="http://schemas.openxmlformats.org/officeDocument/2006/relationships/slide" Target="slides/slide112.xml"/><Relationship Id="rId115" Type="http://schemas.openxmlformats.org/officeDocument/2006/relationships/slide" Target="slides/slide111.xml"/><Relationship Id="rId114" Type="http://schemas.openxmlformats.org/officeDocument/2006/relationships/slide" Target="slides/slide110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110" Type="http://schemas.openxmlformats.org/officeDocument/2006/relationships/slide" Target="slides/slide106.xml"/><Relationship Id="rId11" Type="http://schemas.openxmlformats.org/officeDocument/2006/relationships/slide" Target="slides/slide7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5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6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7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8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9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2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3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4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5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6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7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8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9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0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2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3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4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5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6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7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8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9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0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2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3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4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5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6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7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8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9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0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2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3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4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5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6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7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8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9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0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2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3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4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5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6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7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2951"/>
            <a:ext cx="12190413" cy="242026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19172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1205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5189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238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222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31" y="6526138"/>
            <a:ext cx="2909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98" y="3789834"/>
            <a:ext cx="3952633" cy="61695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3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6" Type="http://schemas.openxmlformats.org/officeDocument/2006/relationships/notesSlide" Target="../notesSlides/notesSlide5.xml"/><Relationship Id="rId25" Type="http://schemas.openxmlformats.org/officeDocument/2006/relationships/slideLayout" Target="../slideLayouts/slideLayout19.xml"/><Relationship Id="rId24" Type="http://schemas.openxmlformats.org/officeDocument/2006/relationships/tags" Target="../tags/tag36.xml"/><Relationship Id="rId23" Type="http://schemas.openxmlformats.org/officeDocument/2006/relationships/tags" Target="../tags/tag35.xml"/><Relationship Id="rId22" Type="http://schemas.openxmlformats.org/officeDocument/2006/relationships/tags" Target="../tags/tag34.xml"/><Relationship Id="rId21" Type="http://schemas.openxmlformats.org/officeDocument/2006/relationships/tags" Target="../tags/tag33.xml"/><Relationship Id="rId20" Type="http://schemas.openxmlformats.org/officeDocument/2006/relationships/tags" Target="../tags/tag32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0" Type="http://schemas.openxmlformats.org/officeDocument/2006/relationships/notesSlide" Target="../notesSlides/notesSlide6.xml"/><Relationship Id="rId2" Type="http://schemas.openxmlformats.org/officeDocument/2006/relationships/tags" Target="../tags/tag38.xml"/><Relationship Id="rId19" Type="http://schemas.openxmlformats.org/officeDocument/2006/relationships/slideLayout" Target="../slideLayouts/slideLayout19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oleObject" Target="../embeddings/oleObject1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55.xml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wmf"/><Relationship Id="rId8" Type="http://schemas.openxmlformats.org/officeDocument/2006/relationships/oleObject" Target="../embeddings/oleObject2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56.xml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wmf"/><Relationship Id="rId8" Type="http://schemas.openxmlformats.org/officeDocument/2006/relationships/oleObject" Target="../embeddings/oleObject3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61.xml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63.xml"/><Relationship Id="rId11" Type="http://schemas.openxmlformats.org/officeDocument/2006/relationships/vmlDrawing" Target="../drawings/vmlDrawing4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6.png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3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png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wmf"/><Relationship Id="rId8" Type="http://schemas.openxmlformats.org/officeDocument/2006/relationships/oleObject" Target="../embeddings/oleObject5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77.xml"/><Relationship Id="rId11" Type="http://schemas.openxmlformats.org/officeDocument/2006/relationships/vmlDrawing" Target="../drawings/vmlDrawing5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wmf"/><Relationship Id="rId8" Type="http://schemas.openxmlformats.org/officeDocument/2006/relationships/oleObject" Target="../embeddings/oleObject6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79.xml"/><Relationship Id="rId11" Type="http://schemas.openxmlformats.org/officeDocument/2006/relationships/vmlDrawing" Target="../drawings/vmlDrawing6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wmf"/><Relationship Id="rId8" Type="http://schemas.openxmlformats.org/officeDocument/2006/relationships/oleObject" Target="../embeddings/oleObject7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80.xml"/><Relationship Id="rId11" Type="http://schemas.openxmlformats.org/officeDocument/2006/relationships/vmlDrawing" Target="../drawings/vmlDrawing7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wmf"/><Relationship Id="rId8" Type="http://schemas.openxmlformats.org/officeDocument/2006/relationships/oleObject" Target="../embeddings/oleObject8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85.xml"/><Relationship Id="rId11" Type="http://schemas.openxmlformats.org/officeDocument/2006/relationships/vmlDrawing" Target="../drawings/vmlDrawing8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wmf"/><Relationship Id="rId8" Type="http://schemas.openxmlformats.org/officeDocument/2006/relationships/oleObject" Target="../embeddings/oleObject9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89.xml"/><Relationship Id="rId11" Type="http://schemas.openxmlformats.org/officeDocument/2006/relationships/vmlDrawing" Target="../drawings/vmlDrawing9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9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wmf"/><Relationship Id="rId8" Type="http://schemas.openxmlformats.org/officeDocument/2006/relationships/oleObject" Target="../embeddings/oleObject10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93.xml"/><Relationship Id="rId11" Type="http://schemas.openxmlformats.org/officeDocument/2006/relationships/vmlDrawing" Target="../drawings/vmlDrawing10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9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wmf"/><Relationship Id="rId8" Type="http://schemas.openxmlformats.org/officeDocument/2006/relationships/oleObject" Target="../embeddings/oleObject11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97.xml"/><Relationship Id="rId11" Type="http://schemas.openxmlformats.org/officeDocument/2006/relationships/vmlDrawing" Target="../drawings/vmlDrawing11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wmf"/><Relationship Id="rId8" Type="http://schemas.openxmlformats.org/officeDocument/2006/relationships/oleObject" Target="../embeddings/oleObject12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101.xml"/><Relationship Id="rId11" Type="http://schemas.openxmlformats.org/officeDocument/2006/relationships/vmlDrawing" Target="../drawings/vmlDrawing12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wmf"/><Relationship Id="rId8" Type="http://schemas.openxmlformats.org/officeDocument/2006/relationships/oleObject" Target="../embeddings/oleObject13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107.xml"/><Relationship Id="rId11" Type="http://schemas.openxmlformats.org/officeDocument/2006/relationships/vmlDrawing" Target="../drawings/vmlDrawing13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4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0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wmf"/><Relationship Id="rId8" Type="http://schemas.openxmlformats.org/officeDocument/2006/relationships/oleObject" Target="../embeddings/oleObject14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113.xml"/><Relationship Id="rId11" Type="http://schemas.openxmlformats.org/officeDocument/2006/relationships/vmlDrawing" Target="../drawings/vmlDrawing14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wmf"/><Relationship Id="rId8" Type="http://schemas.openxmlformats.org/officeDocument/2006/relationships/oleObject" Target="../embeddings/oleObject15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114.xml"/><Relationship Id="rId11" Type="http://schemas.openxmlformats.org/officeDocument/2006/relationships/vmlDrawing" Target="../drawings/vmlDrawing15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png"/></Relationships>
</file>

<file path=ppt/slides/_rels/slide1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wmf"/><Relationship Id="rId8" Type="http://schemas.openxmlformats.org/officeDocument/2006/relationships/oleObject" Target="../embeddings/oleObject16.bin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2" Type="http://schemas.openxmlformats.org/officeDocument/2006/relationships/notesSlide" Target="../notesSlides/notesSlide116.xml"/><Relationship Id="rId11" Type="http://schemas.openxmlformats.org/officeDocument/2006/relationships/vmlDrawing" Target="../drawings/vmlDrawing16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0.xml"/></Relationships>
</file>

<file path=ppt/slides/_rels/slide1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0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1.png"/></Relationships>
</file>

<file path=ppt/slides/_rels/slide1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3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4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6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8.png"/></Relationships>
</file>

<file path=ppt/slides/_rels/slide1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3.png"/></Relationships>
</file>

<file path=ppt/slides/_rels/slide1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1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2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6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7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8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9.png"/></Relationships>
</file>

<file path=ppt/slides/_rels/slide1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0.png"/></Relationships>
</file>

<file path=ppt/slides/_rels/slide1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1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3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4.png"/></Relationships>
</file>

<file path=ppt/slides/_rels/slide1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5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5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1" Type="http://schemas.openxmlformats.org/officeDocument/2006/relationships/image" Target="../media/image60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6.png"/></Relationships>
</file>

<file path=ppt/slides/_rels/slide16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6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7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8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9.png"/></Relationships>
</file>

<file path=ppt/slides/_rels/slide1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0.png"/></Relationships>
</file>

<file path=ppt/slides/_rels/slide1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1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2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3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7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1" Type="http://schemas.openxmlformats.org/officeDocument/2006/relationships/image" Target="../media/image60.pn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4.png"/></Relationships>
</file>

<file path=ppt/slides/_rels/slide1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6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5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6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7.png"/></Relationships>
</file>

<file path=ppt/slides/_rels/slide18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2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34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8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9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0.png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0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1342678" y="2783463"/>
            <a:ext cx="9686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单元</a:t>
            </a:r>
            <a:r>
              <a:rPr lang="en-US" altLang="zh-CN" sz="3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8 </a:t>
            </a:r>
            <a:r>
              <a:rPr lang="zh-CN" altLang="en-US" sz="3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综合项目</a:t>
            </a:r>
            <a:r>
              <a:rPr lang="en-US" altLang="zh-CN" sz="3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——</a:t>
            </a:r>
            <a:r>
              <a:rPr lang="zh-CN" altLang="en-US" sz="3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搭建教育大数据分析平台</a:t>
            </a:r>
            <a:endParaRPr lang="zh-CN" altLang="en-US" sz="3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68" name="Rectangle 4"/>
          <p:cNvSpPr txBox="1">
            <a:spLocks noChangeArrowheads="1"/>
          </p:cNvSpPr>
          <p:nvPr/>
        </p:nvSpPr>
        <p:spPr>
          <a:xfrm>
            <a:off x="4871085" y="3861435"/>
            <a:ext cx="5740400" cy="43053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2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198662" y="2133144"/>
            <a:ext cx="9865096" cy="688075"/>
            <a:chOff x="978872" y="1800500"/>
            <a:chExt cx="6967680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6967680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了解项目建设基础，能够说明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项目背景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、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项目需求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、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原始数据结构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和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项目架构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1"/>
            </p:custDataLst>
          </p:nvPr>
        </p:nvGrpSpPr>
        <p:grpSpPr>
          <a:xfrm>
            <a:off x="1198662" y="3150338"/>
            <a:ext cx="9865096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了解部署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Spark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，能够基于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Spark On YARN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模式完成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Spark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的部署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>
            <p:custDataLst>
              <p:tags r:id="rId4"/>
            </p:custDataLst>
          </p:nvPr>
        </p:nvGrpSpPr>
        <p:grpSpPr>
          <a:xfrm>
            <a:off x="1198662" y="4165416"/>
            <a:ext cx="9865096" cy="688077"/>
            <a:chOff x="978872" y="3338787"/>
            <a:chExt cx="5437064" cy="515938"/>
          </a:xfrm>
        </p:grpSpPr>
        <p:sp>
          <p:nvSpPr>
            <p:cNvPr id="87" name="Pentagon 6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掌握构建数据仓库，能够熟练运用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HiveQL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语句构建本项目所需的数据仓库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07653" y="5164108"/>
            <a:ext cx="9865096" cy="688075"/>
            <a:chOff x="978872" y="1800500"/>
            <a:chExt cx="6967680" cy="515937"/>
          </a:xfrm>
        </p:grpSpPr>
        <p:sp>
          <p:nvSpPr>
            <p:cNvPr id="3" name="Pentagon 3"/>
            <p:cNvSpPr/>
            <p:nvPr/>
          </p:nvSpPr>
          <p:spPr bwMode="auto">
            <a:xfrm>
              <a:off x="978872" y="1800500"/>
              <a:ext cx="6967680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熟悉业务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数据采集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流程，能够通过编写和运行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Spark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程序将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业务数据采集到数据仓库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    </a:t>
              </a:r>
              <a:endPara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3" name="组合 82"/>
          <p:cNvGrpSpPr/>
          <p:nvPr>
            <p:custDataLst>
              <p:tags r:id="rId1"/>
            </p:custDataLst>
          </p:nvPr>
        </p:nvGrpSpPr>
        <p:grpSpPr>
          <a:xfrm>
            <a:off x="1198662" y="3150844"/>
            <a:ext cx="9865096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掌握业务数据分析方法，能够使用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HiveQL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语句完成指标统计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>
            <p:custDataLst>
              <p:tags r:id="rId4"/>
            </p:custDataLst>
          </p:nvPr>
        </p:nvGrpSpPr>
        <p:grpSpPr>
          <a:xfrm>
            <a:off x="1198662" y="4165922"/>
            <a:ext cx="9865096" cy="688077"/>
            <a:chOff x="978872" y="3338787"/>
            <a:chExt cx="5437064" cy="515938"/>
          </a:xfrm>
        </p:grpSpPr>
        <p:sp>
          <p:nvSpPr>
            <p:cNvPr id="87" name="Pentagon 6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了解数据可视化，能够将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数据分析结果导出到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MySQL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，并利用</a:t>
              </a:r>
              <a:r>
                <a:rPr lang="en-US" altLang="zh-CN" sz="2000" dirty="0" err="1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FineBI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进行可视化展示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98662" y="2133650"/>
            <a:ext cx="9865096" cy="688075"/>
            <a:chOff x="978872" y="1800500"/>
            <a:chExt cx="6967680" cy="515937"/>
          </a:xfrm>
        </p:grpSpPr>
        <p:sp>
          <p:nvSpPr>
            <p:cNvPr id="3" name="Pentagon 3"/>
            <p:cNvSpPr/>
            <p:nvPr/>
          </p:nvSpPr>
          <p:spPr bwMode="auto">
            <a:xfrm>
              <a:off x="978872" y="1800500"/>
              <a:ext cx="6967680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掌握业务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数据预处理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方法，能够使用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HiveQL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语句完成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数据关联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、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字段转换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、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空值处理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等操作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    </a:t>
              </a:r>
              <a:endPara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019640" y="2250007"/>
            <a:ext cx="10151132" cy="191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本单元以教育大数据分析平台的实现为案例，全面展示 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在实际项目中的综合应用。通过本项目，读者将进一步理解并掌握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在数据仓库建设中的关键作用。项目主要任务包括使用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搭建数据仓库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，完成数据的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转换与分析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，同时结合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实现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数据的导入与导出。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4" descr="https://timgsa.baidu.com/timg?image&amp;quality=80&amp;size=b9999_10000&amp;sec=1553764787053&amp;di=63201b69439172d2f26edff5c9a921d9&amp;imgtype=0&amp;src=http%3A%2F%2Fscimg.jb51.net%2Fallimg%2F150701%2F14-150F11I343I7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940" y="3651885"/>
            <a:ext cx="2465705" cy="31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3119265" y="2004954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3119265" y="2997107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3119265" y="3999440"/>
            <a:ext cx="1192190" cy="614525"/>
            <a:chOff x="2215144" y="3084852"/>
            <a:chExt cx="1244730" cy="844793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0"/>
            </p:custDataLst>
          </p:nvPr>
        </p:nvGrpSpPr>
        <p:grpSpPr>
          <a:xfrm>
            <a:off x="4024817" y="1982775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1"/>
              </p:custDataLst>
            </p:nvPr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任务：明确项目建设基础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2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3"/>
            </p:custDataLst>
          </p:nvPr>
        </p:nvGrpSpPr>
        <p:grpSpPr>
          <a:xfrm>
            <a:off x="4024817" y="2980281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4"/>
              </p:custDataLst>
            </p:nvPr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任务：部署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Spark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5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6"/>
            </p:custDataLst>
          </p:nvPr>
        </p:nvGrpSpPr>
        <p:grpSpPr>
          <a:xfrm>
            <a:off x="4024817" y="3977787"/>
            <a:ext cx="5142331" cy="613062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17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任务：构建数据仓库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18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19"/>
            </p:custDataLst>
          </p:nvPr>
        </p:nvGrpSpPr>
        <p:grpSpPr>
          <a:xfrm>
            <a:off x="3083809" y="4966398"/>
            <a:ext cx="1192190" cy="614525"/>
            <a:chOff x="2215144" y="3084852"/>
            <a:chExt cx="1244730" cy="844793"/>
          </a:xfrm>
        </p:grpSpPr>
        <p:sp>
          <p:nvSpPr>
            <p:cNvPr id="22" name="平行四边形 21"/>
            <p:cNvSpPr/>
            <p:nvPr>
              <p:custDataLst>
                <p:tags r:id="rId20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文本框 11"/>
            <p:cNvSpPr txBox="1"/>
            <p:nvPr>
              <p:custDataLst>
                <p:tags r:id="rId21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2"/>
            </p:custDataLst>
          </p:nvPr>
        </p:nvGrpSpPr>
        <p:grpSpPr>
          <a:xfrm>
            <a:off x="3989361" y="4944745"/>
            <a:ext cx="5142331" cy="613062"/>
            <a:chOff x="4315150" y="2341731"/>
            <a:chExt cx="3857250" cy="540057"/>
          </a:xfrm>
        </p:grpSpPr>
        <p:sp>
          <p:nvSpPr>
            <p:cNvPr id="25" name="矩形 24"/>
            <p:cNvSpPr/>
            <p:nvPr>
              <p:custDataLst>
                <p:tags r:id="rId23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任务：采集业务数据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>
              <p:custDataLst>
                <p:tags r:id="rId24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3119265" y="2004954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3119265" y="2997107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3119265" y="3999440"/>
            <a:ext cx="1192190" cy="614525"/>
            <a:chOff x="2215144" y="3084852"/>
            <a:chExt cx="1244730" cy="844793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07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0"/>
            </p:custDataLst>
          </p:nvPr>
        </p:nvGrpSpPr>
        <p:grpSpPr>
          <a:xfrm>
            <a:off x="4024817" y="1982775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1"/>
              </p:custDataLst>
            </p:nvPr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任务：预处理业务数据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2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3"/>
            </p:custDataLst>
          </p:nvPr>
        </p:nvGrpSpPr>
        <p:grpSpPr>
          <a:xfrm>
            <a:off x="4024817" y="2980281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4"/>
              </p:custDataLst>
            </p:nvPr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任务：分析业务数据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5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6"/>
            </p:custDataLst>
          </p:nvPr>
        </p:nvGrpSpPr>
        <p:grpSpPr>
          <a:xfrm>
            <a:off x="4024817" y="3977787"/>
            <a:ext cx="5142331" cy="613062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17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任务：实现数据可视化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18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873397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任务：明确项目建设基础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了解项目背景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9323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了解项目建设基础，能够说明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本项目的背景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917065"/>
            <a:ext cx="6805930" cy="333121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349674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近年来，随着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移动互联网技术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的普及与发展，在线教育行业迅速崛起，成为教育领域的重要组成部分。尤其是在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教育数字化转型加速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的背景下，线上教学模式广泛推广，打破了传统教学的时空限制，为广大师生提供了便捷灵活的学习方式。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了解项目背景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1917626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在特定时期，例如大规模线下教学无法正常开展的情况下，全国各地的教师通过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线上平台开展远程教学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，实现“停课不停学”。同时，线上教育平台快速响应用户需求，承接了大量来自线下教学场景的用户流量，行业迎来一轮快速增长。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了解项目背景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953448"/>
            <a:ext cx="5688632" cy="345638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520437" y="2277666"/>
            <a:ext cx="4824536" cy="2807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然而，用户规模的扩大也带来了新的挑战。如何提升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服务质量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教学效果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，成为各大教育平台面临的重要课题。如果不能对海量的用户行为数据进行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深入挖掘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科学分析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，企业管理者将难以获得有效的数据支持，影响平台的运营与决策。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了解项目背景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953448"/>
            <a:ext cx="5688632" cy="3204538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520437" y="2277666"/>
            <a:ext cx="4824536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在此背景下，教育大数据分析平台应运而生。该平台通过大数据技术对用户行为数据进行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全面采集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可视化展示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，为教育平台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优化资源配置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提升教学质量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用户体验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提供有力的数据支撑。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了解项目背景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分析项目需求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9323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了解项目建设基础，能够说出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本项目的需求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205658"/>
            <a:ext cx="6805930" cy="2736303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379654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为满足教育平台在用户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服务优化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教学质量提升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等方面的业务需求，本项目基于实际运营场景，围绕用户访问行为与咨询行为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展开数据分析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。在正式进行系统设计与开发之前，需明确平台所需解决的核心问题。以下是本项目的主要业务需求。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分析项目需求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分析项目需求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Group 14"/>
          <p:cNvGrpSpPr/>
          <p:nvPr/>
        </p:nvGrpSpPr>
        <p:grpSpPr>
          <a:xfrm>
            <a:off x="5269523" y="2843118"/>
            <a:ext cx="1414667" cy="1619124"/>
            <a:chOff x="5379142" y="2991066"/>
            <a:chExt cx="1414667" cy="1619124"/>
          </a:xfrm>
        </p:grpSpPr>
        <p:sp>
          <p:nvSpPr>
            <p:cNvPr id="33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Group 12"/>
          <p:cNvGrpSpPr/>
          <p:nvPr/>
        </p:nvGrpSpPr>
        <p:grpSpPr>
          <a:xfrm>
            <a:off x="3454251" y="3051461"/>
            <a:ext cx="1414667" cy="1619124"/>
            <a:chOff x="3563871" y="3199409"/>
            <a:chExt cx="1414666" cy="1619124"/>
          </a:xfrm>
        </p:grpSpPr>
        <p:sp>
          <p:nvSpPr>
            <p:cNvPr id="31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33456" y="2843118"/>
            <a:ext cx="1414667" cy="1619124"/>
            <a:chOff x="1743076" y="2991066"/>
            <a:chExt cx="1414666" cy="1619124"/>
          </a:xfrm>
        </p:grpSpPr>
        <p:sp>
          <p:nvSpPr>
            <p:cNvPr id="29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7090317" y="3051461"/>
            <a:ext cx="1414667" cy="1619125"/>
            <a:chOff x="7199937" y="3199409"/>
            <a:chExt cx="1414666" cy="1619125"/>
          </a:xfrm>
        </p:grpSpPr>
        <p:sp>
          <p:nvSpPr>
            <p:cNvPr id="27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Group 16"/>
          <p:cNvGrpSpPr/>
          <p:nvPr/>
        </p:nvGrpSpPr>
        <p:grpSpPr>
          <a:xfrm>
            <a:off x="8905589" y="2843118"/>
            <a:ext cx="1414667" cy="1619124"/>
            <a:chOff x="9015209" y="2991066"/>
            <a:chExt cx="1414666" cy="1619124"/>
          </a:xfrm>
        </p:grpSpPr>
        <p:sp>
          <p:nvSpPr>
            <p:cNvPr id="25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5" name="Text Placeholder 4"/>
          <p:cNvSpPr txBox="1"/>
          <p:nvPr/>
        </p:nvSpPr>
        <p:spPr>
          <a:xfrm>
            <a:off x="1525836" y="3621025"/>
            <a:ext cx="1635426" cy="276048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访问用户量统计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 Placeholder 4"/>
          <p:cNvSpPr txBox="1"/>
          <p:nvPr/>
        </p:nvSpPr>
        <p:spPr>
          <a:xfrm>
            <a:off x="3502918" y="3621025"/>
            <a:ext cx="170518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会话页面统计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 Placeholder 4"/>
          <p:cNvSpPr txBox="1"/>
          <p:nvPr/>
        </p:nvSpPr>
        <p:spPr>
          <a:xfrm>
            <a:off x="5346312" y="3621025"/>
            <a:ext cx="1352445" cy="34805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总访问用户量统计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 Placeholder 4"/>
          <p:cNvSpPr txBox="1"/>
          <p:nvPr/>
        </p:nvSpPr>
        <p:spPr>
          <a:xfrm>
            <a:off x="7058797" y="3621025"/>
            <a:ext cx="1423835" cy="34805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来源渠道访问用户量统计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9007513" y="3693033"/>
            <a:ext cx="1290390" cy="20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咨询率统计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1027161" y="1279431"/>
            <a:ext cx="2848613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访问用户量是指访问网站的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用户总数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（按用户去重计算），不同于访问次数，可避免单个用户多次访问造成的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数据干扰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4438611" y="1232777"/>
            <a:ext cx="3048449" cy="1452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在本项目中，重点统计访问网站的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总用户量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，以全面了解平台的整体流量水平。该数据不仅可用于评估网站的访问情况，还可作为后续数据分析的基础。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644254" y="5009243"/>
            <a:ext cx="2328369" cy="861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来源渠道是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指用户访问网站的来源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，例如搜索引擎推广、广告投放链接等。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5"/>
          <p:cNvSpPr txBox="1"/>
          <p:nvPr/>
        </p:nvSpPr>
        <p:spPr>
          <a:xfrm>
            <a:off x="8255446" y="1269554"/>
            <a:ext cx="2907807" cy="565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是指在所有访问用户中，发起有效咨询的用户所占的比例。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3209" y="4967458"/>
            <a:ext cx="2328369" cy="861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会话页面是指用户在当前页面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首次发起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客服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对话的起始页面。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9323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了解项目建设基础，能够说出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本项目的原始数据结构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原创设计师QQ598969553          _4"/>
          <p:cNvSpPr/>
          <p:nvPr/>
        </p:nvSpPr>
        <p:spPr>
          <a:xfrm>
            <a:off x="1054646" y="1125538"/>
            <a:ext cx="10297144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本项目使用的数据来源于某在线教育网站的咨询系统，时间范围为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2025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月份的会话记录。这些数据存储在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数据库的用户会话信息表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web_chat_ems_2025_07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和用户会话信息附属表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web_chat_text_ems_2025_07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中。用户会话信息表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web_chat_ems_2025_07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结构如表。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43690" y="3207479"/>
          <a:ext cx="9992076" cy="278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2279"/>
                <a:gridCol w="2132826"/>
                <a:gridCol w="4306971"/>
              </a:tblGrid>
              <a:tr h="446759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字段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字段类型</a:t>
                      </a:r>
                      <a:endParaRPr lang="zh-CN" altLang="en-US" sz="1800" b="1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44794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主键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44794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session_id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VARCHAR(48)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会话</a:t>
                      </a: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44794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sid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VARCHAR(48)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44794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create_time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DATETIME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会话创建时间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43690" y="1629594"/>
          <a:ext cx="9416012" cy="4589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7483"/>
                <a:gridCol w="2009864"/>
                <a:gridCol w="4058665"/>
              </a:tblGrid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字段类型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seo_source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VARCHAR(255)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搜索来源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seo_keywords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VARCHAR(512)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搜索关键字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VARCHAR(48)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area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VARCHAR(255)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地区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country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VARCHAR(16)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国家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province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VARCHAR(16)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省级行政区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5737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city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VARCHAR(255)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城市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43690" y="1701602"/>
          <a:ext cx="9488020" cy="4392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99388"/>
                <a:gridCol w="2376264"/>
                <a:gridCol w="3312368"/>
              </a:tblGrid>
              <a:tr h="6443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字段类型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2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origin_channel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VARCHAR(32)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来源渠道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2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user_match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VARCHAR(255)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所属客服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2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manual_time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DATETIME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客服开始时间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2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begin_time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DATETIME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客服领取时间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2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end_time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DATETIME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客服结束时间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2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last_customer_msg_time_stamp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DATETIME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用户发送最后一条消息的时间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43690" y="1845618"/>
          <a:ext cx="9776052" cy="3960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27293"/>
                <a:gridCol w="2232280"/>
                <a:gridCol w="3816479"/>
              </a:tblGrid>
              <a:tr h="6773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</a:t>
                      </a:r>
                      <a:endParaRPr lang="en-US" sz="20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字段类型</a:t>
                      </a:r>
                      <a:endParaRPr lang="en-US" sz="20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20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56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last_agent_msg_time_stamp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DATETIME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客服回复最后一条消息的时间</a:t>
                      </a:r>
                      <a:endParaRPr lang="zh-CN" alt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56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reply_msg_count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INT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客服回复消息数</a:t>
                      </a:r>
                      <a:endParaRPr lang="zh-CN" alt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56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msg_count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INT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用户发送消息数</a:t>
                      </a:r>
                      <a:endParaRPr lang="zh-CN" alt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56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browser_name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VARCHAR(255)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用户使用的浏览器名称</a:t>
                      </a:r>
                      <a:endParaRPr lang="zh-CN" alt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566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os_info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VARCHAR(255)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用户使用的设备系统名称</a:t>
                      </a:r>
                      <a:endParaRPr lang="zh-CN" alt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原创设计师QQ598969553          _4"/>
          <p:cNvSpPr/>
          <p:nvPr/>
        </p:nvSpPr>
        <p:spPr>
          <a:xfrm>
            <a:off x="1054646" y="1345994"/>
            <a:ext cx="10297144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用户会话信息表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web_chat_text_ems_2025_07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结构如表。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43690" y="2349674"/>
          <a:ext cx="10136092" cy="3523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3478"/>
                <a:gridCol w="1464567"/>
                <a:gridCol w="5068047"/>
              </a:tblGrid>
              <a:tr h="6325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字段</a:t>
                      </a:r>
                      <a:endParaRPr lang="zh-CN" altLang="en-US" sz="20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字段类型</a:t>
                      </a:r>
                      <a:endParaRPr lang="zh-CN" altLang="en-US" sz="2000" b="1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20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325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INT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主键</a:t>
                      </a: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ID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325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referrer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上级来源页面，即当前页面的上一级页面</a:t>
                      </a:r>
                      <a:endParaRPr lang="zh-CN" alt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6325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from_url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会话来源页面</a:t>
                      </a:r>
                      <a:endParaRPr lang="zh-CN" alt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9936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landing_page_url</a:t>
                      </a:r>
                      <a:endParaRPr lang="en-US" sz="20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用户着陆页面，即广告点击或搜索结果页面</a:t>
                      </a:r>
                      <a:endParaRPr lang="zh-CN" altLang="en-US" sz="20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认识原始数据结构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43690" y="1989634"/>
          <a:ext cx="9776052" cy="37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5480"/>
                <a:gridCol w="1412546"/>
                <a:gridCol w="4888026"/>
              </a:tblGrid>
              <a:tr h="7676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11430" algn="ctr" defTabSz="1219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字段类型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8890" algn="ctr" defTabSz="12192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 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744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url_title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当前页面标题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744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platform_description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用户信息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744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other_params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扩展字段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  <a:tr h="7441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history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1143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TEXT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889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历史访问记录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认识项目架构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94940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了解项目建设基础，能够说出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本项目的架构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原创设计师QQ598969553          _4"/>
          <p:cNvSpPr/>
          <p:nvPr/>
        </p:nvSpPr>
        <p:spPr>
          <a:xfrm>
            <a:off x="1054646" y="1125538"/>
            <a:ext cx="10297144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为了帮助读者更直观地理解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教育大数据分析平台的开发流程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架构设计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，本节将介绍该平台的基础架构，如图。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认识项目架构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8690" y="2429031"/>
            <a:ext cx="7652566" cy="36347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8.1.4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认识项目架构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1"/>
          <p:cNvSpPr txBox="1"/>
          <p:nvPr/>
        </p:nvSpPr>
        <p:spPr>
          <a:xfrm>
            <a:off x="1046189" y="1152129"/>
            <a:ext cx="10098034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基于上述架构</a:t>
            </a:r>
            <a:r>
              <a:rPr lang="zh-CN" altLang="en-US" sz="2000" dirty="0">
                <a:solidFill>
                  <a:srgbClr val="1369B2"/>
                </a:solidFill>
              </a:rPr>
              <a:t>实现教育大数据分析平台</a:t>
            </a:r>
            <a:r>
              <a:rPr lang="zh-CN" altLang="en-US" sz="2000" dirty="0">
                <a:solidFill>
                  <a:srgbClr val="595959"/>
                </a:solidFill>
              </a:rPr>
              <a:t>的流程如下。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8" name="椭圆 7"/>
          <p:cNvSpPr/>
          <p:nvPr/>
        </p:nvSpPr>
        <p:spPr bwMode="auto">
          <a:xfrm rot="574600">
            <a:off x="1189876" y="1933730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231251" y="1964786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610090" y="2315438"/>
            <a:ext cx="8482059" cy="41176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直接连接符 10"/>
          <p:cNvCxnSpPr/>
          <p:nvPr/>
        </p:nvCxnSpPr>
        <p:spPr>
          <a:xfrm flipV="1">
            <a:off x="1654317" y="3195135"/>
            <a:ext cx="8437832" cy="2194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" name="直接连接符 11"/>
          <p:cNvCxnSpPr/>
          <p:nvPr/>
        </p:nvCxnSpPr>
        <p:spPr>
          <a:xfrm flipV="1">
            <a:off x="1633978" y="4011062"/>
            <a:ext cx="8458171" cy="2147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" name="矩形 12"/>
          <p:cNvSpPr/>
          <p:nvPr/>
        </p:nvSpPr>
        <p:spPr>
          <a:xfrm>
            <a:off x="1739220" y="3571962"/>
            <a:ext cx="8028393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语句对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用户行为数据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预处理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，使其符合业务需求。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74726" y="1843896"/>
            <a:ext cx="781172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语句对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数据仓库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分层建模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 rot="574600">
            <a:off x="1189876" y="2824157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28"/>
          <p:cNvSpPr txBox="1">
            <a:spLocks noChangeArrowheads="1"/>
          </p:cNvSpPr>
          <p:nvPr/>
        </p:nvSpPr>
        <p:spPr bwMode="auto">
          <a:xfrm>
            <a:off x="1231251" y="2855213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 rot="574600">
            <a:off x="1189876" y="3691209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34"/>
          <p:cNvSpPr txBox="1">
            <a:spLocks noChangeArrowheads="1"/>
          </p:cNvSpPr>
          <p:nvPr/>
        </p:nvSpPr>
        <p:spPr bwMode="auto">
          <a:xfrm>
            <a:off x="1231251" y="3722265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74726" y="2422861"/>
            <a:ext cx="8336182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通过编写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数据库中存储的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业务数据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（用户行为数据）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导入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数据仓库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1633978" y="4945391"/>
            <a:ext cx="8602187" cy="2147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1" name="矩形 20"/>
          <p:cNvSpPr/>
          <p:nvPr/>
        </p:nvSpPr>
        <p:spPr>
          <a:xfrm>
            <a:off x="1739221" y="4500580"/>
            <a:ext cx="8173413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根据项目需求，使用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语句对预处理后的数据开展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，生成所需结果。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 rot="574600">
            <a:off x="1189876" y="462553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31"/>
          <p:cNvSpPr txBox="1">
            <a:spLocks noChangeArrowheads="1"/>
          </p:cNvSpPr>
          <p:nvPr/>
        </p:nvSpPr>
        <p:spPr bwMode="auto">
          <a:xfrm>
            <a:off x="1231251" y="465659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1633978" y="5805001"/>
            <a:ext cx="8602187" cy="2147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5" name="矩形 24"/>
          <p:cNvSpPr/>
          <p:nvPr/>
        </p:nvSpPr>
        <p:spPr>
          <a:xfrm>
            <a:off x="1739221" y="5360190"/>
            <a:ext cx="8173413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通过编写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程序将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分析结果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数据仓库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迁移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 rot="574600">
            <a:off x="1189876" y="548514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Box 31"/>
          <p:cNvSpPr txBox="1">
            <a:spLocks noChangeArrowheads="1"/>
          </p:cNvSpPr>
          <p:nvPr/>
        </p:nvSpPr>
        <p:spPr bwMode="auto">
          <a:xfrm>
            <a:off x="1231251" y="5516204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kern="0" dirty="0">
                <a:solidFill>
                  <a:sysClr val="window" lastClr="FFFFFF"/>
                </a:solidFill>
                <a:latin typeface="Verdana" panose="020B0604030504040204" pitchFamily="34" charset="0"/>
              </a:rPr>
              <a:t>5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633977" y="6516151"/>
            <a:ext cx="8602187" cy="2147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" name="矩形 3"/>
          <p:cNvSpPr/>
          <p:nvPr/>
        </p:nvSpPr>
        <p:spPr>
          <a:xfrm>
            <a:off x="1740198" y="6061170"/>
            <a:ext cx="8173413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商业智能工具对部分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数据分析的结果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展现，辅助企业决策。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 rot="574600">
            <a:off x="1189875" y="619629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8" name="TextBox 31"/>
          <p:cNvSpPr txBox="1">
            <a:spLocks noChangeArrowheads="1"/>
          </p:cNvSpPr>
          <p:nvPr/>
        </p:nvSpPr>
        <p:spPr bwMode="auto">
          <a:xfrm>
            <a:off x="1231250" y="6227354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6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4641215" cy="70675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了解部署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，能够基于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On YARN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模式完成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的部署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205659"/>
            <a:ext cx="6805930" cy="2880319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422046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通常情况下，系统的业务数据存储在关系型数据库中。在使用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对这些业务数据进行处理之前，需要先将其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导入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数据仓库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。同样地，当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数据仓库中的分析结果需要提供给外部系统使用时，也需要将数据导出，这就涉及到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数据迁移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953448"/>
            <a:ext cx="5688632" cy="345638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520437" y="2061642"/>
            <a:ext cx="4824536" cy="32696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在大数据环境中，实现数据迁移的方式多种多样，例如使用数据迁移工具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DataX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、编写 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程序等。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是一个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快速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、通用的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分布式计算引擎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，广泛应用于大数据的处理与分析。它支持多种部署模式，包括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Standalone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on YARN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on Kubernetes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等。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629594"/>
            <a:ext cx="5688632" cy="442867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520437" y="1737788"/>
            <a:ext cx="4824536" cy="41983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在已有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Hadoop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基础环境中，通常会选择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on YARN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模式进行部署。这是因为该模式能够有效提高集群的资源利用率，并充分发挥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YARN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在资源调度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管理方面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的优势。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on YARN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的工作原理是将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作为客户端，向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YARN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集群提交应用程序，由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YARN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统一调度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分配资源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。因此，在该模式下，通常只需在一台服务器上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，用于提交应用程序即可，而无须在集群的每台节点上都安装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845618"/>
            <a:ext cx="5688632" cy="3942042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342678" y="2104397"/>
            <a:ext cx="5184576" cy="32696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为了使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能够通过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Thrift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协议连接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4.1.0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版本的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，从而正常获取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元数据并实现数据的读取与写入操作，需要使用与之兼容的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4.1.0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版本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。截至本书编写完成时，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4.1.0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版本仅发布了预览版（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Preview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）。因此，本项目在部署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时，选用了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 4.1.0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预览版作为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运行环境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108465"/>
            <a:ext cx="613188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接下来，将演示如何在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中，基于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 on YARN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模式部署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上传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安装包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安装包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spark-4.1.0-preview2-bin-hadoop3.tgz</a:t>
            </a:r>
            <a:r>
              <a:rPr lang="zh-CN" altLang="en-US" sz="2000" dirty="0">
                <a:solidFill>
                  <a:srgbClr val="595959"/>
                </a:solidFill>
              </a:rPr>
              <a:t>上传到虚拟机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/export/software</a:t>
            </a:r>
            <a:r>
              <a:rPr lang="zh-CN" altLang="en-US" sz="2000" dirty="0">
                <a:solidFill>
                  <a:srgbClr val="595959"/>
                </a:solidFill>
              </a:rPr>
              <a:t>目录中</a:t>
            </a:r>
            <a:r>
              <a:rPr lang="zh-CN" altLang="en-US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1390" y="2997746"/>
            <a:ext cx="3312368" cy="3286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>
                <a:solidFill>
                  <a:srgbClr val="1369B2"/>
                </a:solidFill>
              </a:rPr>
              <a:t>Spark</a:t>
            </a:r>
            <a:r>
              <a:rPr lang="zh-CN" altLang="en-US" dirty="0">
                <a:solidFill>
                  <a:srgbClr val="1369B2"/>
                </a:solidFill>
              </a:rPr>
              <a:t>安装包</a:t>
            </a:r>
            <a:r>
              <a:rPr lang="zh-CN" altLang="en-US" dirty="0">
                <a:solidFill>
                  <a:srgbClr val="595959"/>
                </a:solidFill>
              </a:rPr>
              <a:t>解压缩至虚拟机</a:t>
            </a:r>
            <a:r>
              <a:rPr lang="en-US" altLang="zh-CN" dirty="0">
                <a:solidFill>
                  <a:srgbClr val="1369B2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/export/servers</a:t>
            </a:r>
            <a:r>
              <a:rPr lang="zh-CN" altLang="en-US" dirty="0">
                <a:solidFill>
                  <a:srgbClr val="595959"/>
                </a:solidFill>
              </a:rPr>
              <a:t>目录。在虚拟机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595959"/>
                </a:solidFill>
              </a:rPr>
              <a:t>/export/software</a:t>
            </a:r>
            <a:r>
              <a:rPr lang="zh-CN" altLang="en-US" dirty="0">
                <a:solidFill>
                  <a:srgbClr val="595959"/>
                </a:solidFill>
              </a:rPr>
              <a:t>目录执行如下命令。</a:t>
            </a:r>
            <a:endParaRPr lang="zh-CN" altLang="en-US" sz="1600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2925738"/>
            <a:ext cx="8496943" cy="936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4886" y="3069753"/>
            <a:ext cx="835292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tar -zxvf spark-4.1.0-preview2-bin-hadoop3.tgz -C /export/servers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"/>
          <p:cNvSpPr txBox="1"/>
          <p:nvPr/>
        </p:nvSpPr>
        <p:spPr>
          <a:xfrm>
            <a:off x="3029265" y="3933850"/>
            <a:ext cx="8496943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上述命令执行完成后，会在虚拟机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/export/servers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目录中生成一个名为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spark-4.1.0-preview2-bin-hadoop3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的文件夹，这里将其重命名为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spark-4.1.0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。在虚拟机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执行如下命令。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70869" y="5439780"/>
            <a:ext cx="8496943" cy="1152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14886" y="5518026"/>
            <a:ext cx="835292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mv /export/servers/spark-4.1.0-preview2-bin-hadoop3 \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/export/servers/spark-4.1.0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创建配置文件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spark-env.sh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通过复制模板文件</a:t>
            </a:r>
            <a:r>
              <a:rPr lang="en-US" altLang="zh-CN" sz="2000" dirty="0">
                <a:solidFill>
                  <a:srgbClr val="1369B2"/>
                </a:solidFill>
              </a:rPr>
              <a:t>spark-</a:t>
            </a:r>
            <a:r>
              <a:rPr lang="en-US" altLang="zh-CN" sz="2000" dirty="0" err="1">
                <a:solidFill>
                  <a:srgbClr val="1369B2"/>
                </a:solidFill>
              </a:rPr>
              <a:t>env.sh.template</a:t>
            </a:r>
            <a:r>
              <a:rPr lang="zh-CN" altLang="en-US" sz="2000" dirty="0">
                <a:solidFill>
                  <a:srgbClr val="595959"/>
                </a:solidFill>
              </a:rPr>
              <a:t>创建配置文件</a:t>
            </a:r>
            <a:r>
              <a:rPr lang="en-US" altLang="zh-CN" sz="2000" dirty="0">
                <a:solidFill>
                  <a:srgbClr val="1369B2"/>
                </a:solidFill>
              </a:rPr>
              <a:t>spark-env.sh</a:t>
            </a:r>
            <a:r>
              <a:rPr lang="zh-CN" altLang="en-US" sz="2000" dirty="0">
                <a:solidFill>
                  <a:srgbClr val="595959"/>
                </a:solidFill>
              </a:rPr>
              <a:t>。在虚拟机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/export/servers/spark-4.1.0/conf</a:t>
            </a:r>
            <a:r>
              <a:rPr lang="zh-CN" altLang="en-US" sz="2000" dirty="0">
                <a:solidFill>
                  <a:srgbClr val="595959"/>
                </a:solidFill>
              </a:rPr>
              <a:t>目录中执行如下命令。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3069755"/>
            <a:ext cx="8496943" cy="12241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4886" y="3362218"/>
            <a:ext cx="835292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cp spark-env.sh.template spark-env.sh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修改配置文件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spark-env.sh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/export/servers/spark-4.1.0/conf</a:t>
            </a:r>
            <a:r>
              <a:rPr lang="zh-CN" altLang="en-US" sz="2000" dirty="0">
                <a:solidFill>
                  <a:srgbClr val="595959"/>
                </a:solidFill>
              </a:rPr>
              <a:t>目录中使用</a:t>
            </a:r>
            <a:r>
              <a:rPr lang="en-US" altLang="zh-CN" sz="2000" dirty="0">
                <a:solidFill>
                  <a:srgbClr val="595959"/>
                </a:solidFill>
              </a:rPr>
              <a:t>vi</a:t>
            </a:r>
            <a:r>
              <a:rPr lang="zh-CN" altLang="en-US" sz="2000" dirty="0">
                <a:solidFill>
                  <a:srgbClr val="595959"/>
                </a:solidFill>
              </a:rPr>
              <a:t>编辑器编辑配置文件</a:t>
            </a:r>
            <a:r>
              <a:rPr lang="en-US" altLang="zh-CN" sz="2000" dirty="0">
                <a:solidFill>
                  <a:srgbClr val="1369B2"/>
                </a:solidFill>
              </a:rPr>
              <a:t>spark-env.sh</a:t>
            </a:r>
            <a:r>
              <a:rPr lang="zh-CN" altLang="en-US" sz="2000" dirty="0">
                <a:solidFill>
                  <a:srgbClr val="595959"/>
                </a:solidFill>
              </a:rPr>
              <a:t>，在该文件的末尾添加如下内容。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3213770"/>
            <a:ext cx="8496943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4886" y="3362218"/>
            <a:ext cx="8352927" cy="2807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YARN_CONF_DIR=/export/servers/hadoop-3.4.1/etc/hadoop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SPARK_HISTORY_OPTS="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-Dspark.history.ui.port=18080 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-Dspark.history.fs.logDirectory=hdfs://node01:8020/spark/history 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-Dspark.history.retainedApplications=30"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4885" y="4365899"/>
            <a:ext cx="8136899" cy="180426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3215443" y="5662042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7"/>
          <p:cNvSpPr txBox="1"/>
          <p:nvPr/>
        </p:nvSpPr>
        <p:spPr>
          <a:xfrm>
            <a:off x="2949254" y="6318614"/>
            <a:ext cx="6840757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历史服务，并指定历史服务端口号、日志存储目录和记录数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26854" y="6341217"/>
            <a:ext cx="6408711" cy="34942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14885" y="3241767"/>
            <a:ext cx="7992882" cy="10801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3214885" y="3141426"/>
            <a:ext cx="0" cy="36004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7"/>
          <p:cNvSpPr txBox="1"/>
          <p:nvPr/>
        </p:nvSpPr>
        <p:spPr>
          <a:xfrm>
            <a:off x="3070870" y="2732492"/>
            <a:ext cx="6593958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的配置文件目录，确保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能够正确地与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集成和通信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092813" y="2755095"/>
            <a:ext cx="6408711" cy="34942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创建配置文件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spark-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defaults.conf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通过复制模板文件</a:t>
            </a:r>
            <a:r>
              <a:rPr lang="en-US" altLang="zh-CN" sz="2000" dirty="0">
                <a:solidFill>
                  <a:srgbClr val="1369B2"/>
                </a:solidFill>
              </a:rPr>
              <a:t>spark-</a:t>
            </a:r>
            <a:r>
              <a:rPr lang="en-US" altLang="zh-CN" sz="2000" dirty="0" err="1">
                <a:solidFill>
                  <a:srgbClr val="1369B2"/>
                </a:solidFill>
              </a:rPr>
              <a:t>env.sh.template</a:t>
            </a:r>
            <a:r>
              <a:rPr lang="zh-CN" altLang="en-US" sz="2000" dirty="0">
                <a:solidFill>
                  <a:srgbClr val="595959"/>
                </a:solidFill>
              </a:rPr>
              <a:t>创建配置文件</a:t>
            </a:r>
            <a:r>
              <a:rPr lang="en-US" altLang="zh-CN" sz="2000" dirty="0">
                <a:solidFill>
                  <a:srgbClr val="1369B2"/>
                </a:solidFill>
              </a:rPr>
              <a:t>spark-env.sh</a:t>
            </a:r>
            <a:r>
              <a:rPr lang="zh-CN" altLang="en-US" sz="2000" dirty="0">
                <a:solidFill>
                  <a:srgbClr val="595959"/>
                </a:solidFill>
              </a:rPr>
              <a:t>。在虚拟机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/export/servers/spark-4.1.0/conf</a:t>
            </a:r>
            <a:r>
              <a:rPr lang="zh-CN" altLang="en-US" sz="2000" dirty="0">
                <a:solidFill>
                  <a:srgbClr val="595959"/>
                </a:solidFill>
              </a:rPr>
              <a:t>目录中执行如下命令。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3285779"/>
            <a:ext cx="8496943" cy="12241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4886" y="3578242"/>
            <a:ext cx="835292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cp spark-defaults.conf.template spark-defaults.conf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修改配置文件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spark-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defaults.conf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595959"/>
                </a:solidFill>
              </a:rPr>
              <a:t>/export/servers/spark-4.1.0/conf</a:t>
            </a:r>
            <a:r>
              <a:rPr lang="zh-CN" altLang="en-US" sz="2000" dirty="0">
                <a:solidFill>
                  <a:srgbClr val="595959"/>
                </a:solidFill>
              </a:rPr>
              <a:t>目录中使用</a:t>
            </a:r>
            <a:r>
              <a:rPr lang="en-US" altLang="zh-CN" sz="2000" dirty="0">
                <a:solidFill>
                  <a:srgbClr val="595959"/>
                </a:solidFill>
              </a:rPr>
              <a:t>vi</a:t>
            </a:r>
            <a:r>
              <a:rPr lang="zh-CN" altLang="en-US" sz="2000" dirty="0">
                <a:solidFill>
                  <a:srgbClr val="595959"/>
                </a:solidFill>
              </a:rPr>
              <a:t>编辑器编辑配置文件</a:t>
            </a:r>
            <a:r>
              <a:rPr lang="en-US" altLang="zh-CN" sz="2000" dirty="0">
                <a:solidFill>
                  <a:srgbClr val="595959"/>
                </a:solidFill>
              </a:rPr>
              <a:t>spark-</a:t>
            </a:r>
            <a:r>
              <a:rPr lang="en-US" altLang="zh-CN" sz="2000" dirty="0" err="1">
                <a:solidFill>
                  <a:srgbClr val="595959"/>
                </a:solidFill>
              </a:rPr>
              <a:t>defaults.conf</a:t>
            </a:r>
            <a:r>
              <a:rPr lang="zh-CN" altLang="en-US" sz="2000" dirty="0">
                <a:solidFill>
                  <a:srgbClr val="595959"/>
                </a:solidFill>
              </a:rPr>
              <a:t>，在该文件的末尾添加如下内容。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3213770"/>
            <a:ext cx="8496943" cy="27363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4886" y="3362218"/>
            <a:ext cx="8352927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spark.eventLog.enabled				true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spark.eventLog.dir					hdfs://node01:8020/spark/history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spark.yarn.historyServer.address=node03:18080</a:t>
            </a:r>
            <a:endParaRPr lang="nl-NL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spark.history.ui.port=18080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14884" y="3501802"/>
            <a:ext cx="7992889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3214884" y="3185486"/>
            <a:ext cx="0" cy="70369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7"/>
          <p:cNvSpPr txBox="1"/>
          <p:nvPr/>
        </p:nvSpPr>
        <p:spPr>
          <a:xfrm>
            <a:off x="2998860" y="2754982"/>
            <a:ext cx="2160237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开启日志记录功能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98861" y="2720405"/>
            <a:ext cx="1800195" cy="42135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14884" y="3954928"/>
            <a:ext cx="7992889" cy="79674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>
            <a:off x="11207773" y="4411202"/>
            <a:ext cx="0" cy="68094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7"/>
          <p:cNvSpPr txBox="1"/>
          <p:nvPr/>
        </p:nvSpPr>
        <p:spPr>
          <a:xfrm>
            <a:off x="8975526" y="5217696"/>
            <a:ext cx="2376265" cy="1295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指定日志存储目录，该目录需要与配置文件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spark-env.sh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中指定的日志存储目录一致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75526" y="5183119"/>
            <a:ext cx="2448271" cy="13299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214884" y="4895399"/>
            <a:ext cx="5976666" cy="28772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3214884" y="5092143"/>
            <a:ext cx="0" cy="5569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1891116" y="5749591"/>
            <a:ext cx="3412002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关联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历史服务和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，便于在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 WEB UI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中查看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历史服务记录的日志信息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891117" y="5715014"/>
            <a:ext cx="3339992" cy="98757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291083" y="5241530"/>
            <a:ext cx="3452194" cy="43890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6743278" y="5446188"/>
            <a:ext cx="0" cy="5569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7"/>
          <p:cNvSpPr txBox="1"/>
          <p:nvPr/>
        </p:nvSpPr>
        <p:spPr>
          <a:xfrm>
            <a:off x="6095205" y="5961045"/>
            <a:ext cx="2376265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历史服务的端口号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5206" y="5996533"/>
            <a:ext cx="2448271" cy="64431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为了便于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的管理和使用，需要在虚拟机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中配置</a:t>
            </a:r>
            <a:r>
              <a:rPr lang="en-US" altLang="zh-CN" sz="2000" dirty="0">
                <a:solidFill>
                  <a:srgbClr val="1369B2"/>
                </a:solidFill>
              </a:rPr>
              <a:t>Spark</a:t>
            </a:r>
            <a:r>
              <a:rPr lang="zh-CN" altLang="en-US" sz="2000" dirty="0">
                <a:solidFill>
                  <a:srgbClr val="1369B2"/>
                </a:solidFill>
              </a:rPr>
              <a:t>系统环境变量</a:t>
            </a:r>
            <a:r>
              <a:rPr lang="zh-CN" altLang="en-US" sz="2000" dirty="0">
                <a:solidFill>
                  <a:srgbClr val="595959"/>
                </a:solidFill>
              </a:rPr>
              <a:t>。在虚拟机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中使用</a:t>
            </a:r>
            <a:r>
              <a:rPr lang="en-US" altLang="zh-CN" sz="2000" dirty="0">
                <a:solidFill>
                  <a:srgbClr val="595959"/>
                </a:solidFill>
              </a:rPr>
              <a:t>vi</a:t>
            </a:r>
            <a:r>
              <a:rPr lang="zh-CN" altLang="en-US" sz="2000" dirty="0">
                <a:solidFill>
                  <a:srgbClr val="595959"/>
                </a:solidFill>
              </a:rPr>
              <a:t>编辑器编辑系统环境变量文件</a:t>
            </a:r>
            <a:r>
              <a:rPr lang="en-US" altLang="zh-CN" sz="2000" dirty="0">
                <a:solidFill>
                  <a:srgbClr val="1369B2"/>
                </a:solidFill>
              </a:rPr>
              <a:t>profile</a:t>
            </a:r>
            <a:r>
              <a:rPr lang="zh-CN" altLang="en-US" sz="2000" dirty="0">
                <a:solidFill>
                  <a:srgbClr val="595959"/>
                </a:solidFill>
              </a:rPr>
              <a:t>，在文件的末尾添加如下内容。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3429796"/>
            <a:ext cx="8496943" cy="1889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61766" y="3573810"/>
            <a:ext cx="8352927" cy="14229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SPARK_HOME=/export/servers/spark-4.1.0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PATH=$PATH:$SPARK_HOME/bin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PATH=$PATH:$SPARK_HOME/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sbin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初始化系统环境变量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初始化虚拟机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的系统环境变量，使</a:t>
            </a:r>
            <a:r>
              <a:rPr lang="zh-CN" altLang="en-US" sz="2000" dirty="0">
                <a:solidFill>
                  <a:srgbClr val="1369B2"/>
                </a:solidFill>
              </a:rPr>
              <a:t>系统环境变量文件</a:t>
            </a:r>
            <a:r>
              <a:rPr lang="en-US" altLang="zh-CN" sz="2000" dirty="0">
                <a:solidFill>
                  <a:srgbClr val="1369B2"/>
                </a:solidFill>
              </a:rPr>
              <a:t>profile</a:t>
            </a:r>
            <a:r>
              <a:rPr lang="zh-CN" altLang="en-US" sz="2000" dirty="0">
                <a:solidFill>
                  <a:srgbClr val="595959"/>
                </a:solidFill>
              </a:rPr>
              <a:t>中添加的内容生效。在虚拟机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2925738"/>
            <a:ext cx="8496943" cy="810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61766" y="3069752"/>
            <a:ext cx="835292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source 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etc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/profile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圆角矩形 8"/>
          <p:cNvSpPr/>
          <p:nvPr/>
        </p:nvSpPr>
        <p:spPr>
          <a:xfrm>
            <a:off x="1014935" y="39547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104047" y="40905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1"/>
          <p:cNvSpPr txBox="1"/>
          <p:nvPr/>
        </p:nvSpPr>
        <p:spPr>
          <a:xfrm>
            <a:off x="2970525" y="3861842"/>
            <a:ext cx="8640960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创建日志存储目录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</a:rPr>
              <a:t>中创建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历史服务存储日志的目录</a:t>
            </a:r>
            <a:r>
              <a:rPr lang="en-US" altLang="zh-CN" sz="2000" dirty="0">
                <a:solidFill>
                  <a:srgbClr val="1369B2"/>
                </a:solidFill>
              </a:rPr>
              <a:t>/spark/history</a:t>
            </a:r>
            <a:r>
              <a:rPr lang="zh-CN" altLang="en-US" sz="2000" dirty="0">
                <a:solidFill>
                  <a:srgbClr val="595959"/>
                </a:solidFill>
              </a:rPr>
              <a:t>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42532" y="5518026"/>
            <a:ext cx="8496943" cy="1008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33429" y="5662040"/>
            <a:ext cx="835292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dfs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mkdir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-p /spark/history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10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历史服务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</a:t>
            </a:r>
            <a:r>
              <a:rPr lang="zh-CN" altLang="en-US" sz="2000" dirty="0">
                <a:solidFill>
                  <a:srgbClr val="1369B2"/>
                </a:solidFill>
              </a:rPr>
              <a:t>启动</a:t>
            </a:r>
            <a:r>
              <a:rPr lang="en-US" altLang="zh-CN" sz="2000" dirty="0">
                <a:solidFill>
                  <a:srgbClr val="1369B2"/>
                </a:solidFill>
              </a:rPr>
              <a:t>Spark</a:t>
            </a:r>
            <a:r>
              <a:rPr lang="zh-CN" altLang="en-US" sz="2000" dirty="0">
                <a:solidFill>
                  <a:srgbClr val="1369B2"/>
                </a:solidFill>
              </a:rPr>
              <a:t>历史</a:t>
            </a:r>
            <a:r>
              <a:rPr lang="zh-CN" altLang="en-US" sz="2000" dirty="0">
                <a:solidFill>
                  <a:srgbClr val="595959"/>
                </a:solidFill>
              </a:rPr>
              <a:t>服务，具体命令如下。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2709714"/>
            <a:ext cx="8496943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61766" y="2925738"/>
            <a:ext cx="835292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start-history-server.sh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圆角矩形标注 8"/>
          <p:cNvSpPr/>
          <p:nvPr/>
        </p:nvSpPr>
        <p:spPr bwMode="auto">
          <a:xfrm>
            <a:off x="3142878" y="4293890"/>
            <a:ext cx="8136904" cy="1368152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上述命令执行完成后，会在虚拟机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中运行着一个名为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HistoryServer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Java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进程。读者可以通过在本地计算机的浏览器中输入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http://192.168.121.134:18080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的历史服务。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23515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验证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是否部署成功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为了验证基于</a:t>
            </a:r>
            <a:r>
              <a:rPr lang="en-US" altLang="zh-CN" sz="2000" dirty="0">
                <a:solidFill>
                  <a:srgbClr val="1369B2"/>
                </a:solidFill>
              </a:rPr>
              <a:t>Spark On YARN</a:t>
            </a:r>
            <a:r>
              <a:rPr lang="zh-CN" altLang="en-US" sz="2000" dirty="0">
                <a:solidFill>
                  <a:srgbClr val="595959"/>
                </a:solidFill>
              </a:rPr>
              <a:t>模式部署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是否成功，可以将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程序提交到</a:t>
            </a:r>
            <a:r>
              <a:rPr lang="en-US" altLang="zh-CN" sz="2000" dirty="0">
                <a:solidFill>
                  <a:srgbClr val="595959"/>
                </a:solidFill>
              </a:rPr>
              <a:t>YARN</a:t>
            </a:r>
            <a:r>
              <a:rPr lang="zh-CN" altLang="en-US" sz="2000" dirty="0">
                <a:solidFill>
                  <a:srgbClr val="595959"/>
                </a:solidFill>
              </a:rPr>
              <a:t>集群运行。这里使用了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官方提供的一个用于计算圆周率（）的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程序作为</a:t>
            </a:r>
            <a:r>
              <a:rPr lang="zh-CN" altLang="en-US" sz="2000" dirty="0">
                <a:solidFill>
                  <a:srgbClr val="1369B2"/>
                </a:solidFill>
              </a:rPr>
              <a:t>测试程序</a:t>
            </a:r>
            <a:r>
              <a:rPr lang="zh-CN" altLang="en-US" sz="2000" dirty="0">
                <a:solidFill>
                  <a:srgbClr val="595959"/>
                </a:solidFill>
              </a:rPr>
              <a:t>。确保</a:t>
            </a:r>
            <a:r>
              <a:rPr lang="en-US" altLang="zh-CN" sz="2000" dirty="0">
                <a:solidFill>
                  <a:srgbClr val="1369B2"/>
                </a:solidFill>
              </a:rPr>
              <a:t>Hadoop</a:t>
            </a:r>
            <a:r>
              <a:rPr lang="zh-CN" altLang="en-US" sz="2000" dirty="0">
                <a:solidFill>
                  <a:srgbClr val="1369B2"/>
                </a:solidFill>
              </a:rPr>
              <a:t>集群处于启动状态下</a:t>
            </a:r>
            <a:r>
              <a:rPr lang="zh-CN" altLang="en-US" sz="2000" dirty="0">
                <a:solidFill>
                  <a:srgbClr val="595959"/>
                </a:solidFill>
              </a:rPr>
              <a:t>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70869" y="4005857"/>
            <a:ext cx="8496943" cy="25867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61766" y="4077866"/>
            <a:ext cx="8352927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spark-submit \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--master yarn \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--deploy-mode client \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${SPARK_HOME}/examples/src/main/python/pi.py \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10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86897" y="4636563"/>
            <a:ext cx="2160237" cy="4494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5087093" y="4634699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7"/>
          <p:cNvSpPr txBox="1"/>
          <p:nvPr/>
        </p:nvSpPr>
        <p:spPr>
          <a:xfrm>
            <a:off x="5830614" y="3933115"/>
            <a:ext cx="1800195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指定将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程序提交到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7174" y="3909423"/>
            <a:ext cx="1800195" cy="74003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86897" y="5106106"/>
            <a:ext cx="2880317" cy="4494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5735166" y="5106106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7"/>
          <p:cNvSpPr txBox="1"/>
          <p:nvPr/>
        </p:nvSpPr>
        <p:spPr>
          <a:xfrm>
            <a:off x="6479909" y="4725503"/>
            <a:ext cx="1800195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程序的运行模式为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Client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56469" y="4701811"/>
            <a:ext cx="1800195" cy="74003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280711" y="5956847"/>
            <a:ext cx="582248" cy="44941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3718942" y="6406262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4462462" y="5996815"/>
            <a:ext cx="3072904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程序的参数，表示计算圆周率的迭代次数为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439022" y="5973123"/>
            <a:ext cx="3096344" cy="74003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验证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是否部署成功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上述命令执行完成后，可以在本地计算机的浏览器中输入</a:t>
            </a:r>
            <a:r>
              <a:rPr lang="en-US" altLang="zh-CN" sz="2000" dirty="0">
                <a:solidFill>
                  <a:srgbClr val="1369B2"/>
                </a:solidFill>
              </a:rPr>
              <a:t>http://192.168.121.132:8088/cluster</a:t>
            </a:r>
            <a:r>
              <a:rPr lang="zh-CN" altLang="en-US" sz="2000" dirty="0">
                <a:solidFill>
                  <a:srgbClr val="595959"/>
                </a:solidFill>
              </a:rPr>
              <a:t>访问</a:t>
            </a:r>
            <a:r>
              <a:rPr lang="en-US" altLang="zh-CN" sz="2000" dirty="0">
                <a:solidFill>
                  <a:srgbClr val="1369B2"/>
                </a:solidFill>
              </a:rPr>
              <a:t>YARN Web UI</a:t>
            </a:r>
            <a:r>
              <a:rPr lang="zh-CN" altLang="en-US" sz="2000" dirty="0">
                <a:solidFill>
                  <a:srgbClr val="595959"/>
                </a:solidFill>
              </a:rPr>
              <a:t>，查看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程序的运行状态。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程序运行成功的效果如图。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3464004"/>
            <a:ext cx="8228812" cy="12619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验证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是否部署成功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在远程登录虚拟机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的窗口中</a:t>
            </a:r>
            <a:r>
              <a:rPr lang="zh-CN" altLang="en-US" sz="2000" dirty="0">
                <a:solidFill>
                  <a:srgbClr val="1369B2"/>
                </a:solidFill>
              </a:rPr>
              <a:t>查看圆周率</a:t>
            </a:r>
            <a:r>
              <a:rPr lang="zh-CN" altLang="en-US" sz="2000" dirty="0">
                <a:solidFill>
                  <a:srgbClr val="595959"/>
                </a:solidFill>
              </a:rPr>
              <a:t>的计算结果，如图。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662396"/>
            <a:ext cx="6303755" cy="3359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153317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掌握构建数据仓库，能够熟练运用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语句构建本项目所需的数据仓库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205659"/>
            <a:ext cx="6805930" cy="2880319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422046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本项目构建的数据仓库仅包含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，未设置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层。其原因在于，数据应用层通常需要支持频繁查询以及实时或近实时的响应。如果直接依赖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实现，往往需要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额外设计分区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物化视图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等优化措施，复杂度较高。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953448"/>
            <a:ext cx="5688632" cy="345638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520437" y="2206022"/>
            <a:ext cx="4824536" cy="2807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在本项目中，业务需求主要集中在离线分析与可视化。因此，分析结果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由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导出至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，再由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直接连接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进行可视化展示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。这样的设计既能充分利用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在高效查询方面的优势，又能有效降低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的计算与存储压力。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953448"/>
            <a:ext cx="5688632" cy="345638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414686" y="2061642"/>
            <a:ext cx="4930287" cy="32696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为避免针对每个需求单独生成结果表而导致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表数量增加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维护成本上升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，本项目将分析需求归纳为访问用户量与咨询用户量两个核心指标。其中，访问用户量用于满足网站访问用户数（去重）的相关需求，咨询用户量用于满足发起有效咨询用户数（去重）的相关需求。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原创设计师QQ598969553          _4"/>
          <p:cNvSpPr/>
          <p:nvPr/>
        </p:nvSpPr>
        <p:spPr>
          <a:xfrm>
            <a:off x="946634" y="1197546"/>
            <a:ext cx="10297144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围绕这两个指标，在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DW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层的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DWS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层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设计相应的汇总事实表，从而统一支撑按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地区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等多维度的统计分析。本项目中数据仓库的结构如图。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4806" y="2421682"/>
            <a:ext cx="6840760" cy="36368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108465"/>
            <a:ext cx="613188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接下来，将演示如何在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中构建本项目所使用的数据仓库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，具体内容如下。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5006304" y="2205234"/>
            <a:ext cx="6020195" cy="29565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ODS</a:t>
            </a:r>
            <a:r>
              <a:rPr lang="zh-CN" altLang="en-US" dirty="0">
                <a:solidFill>
                  <a:srgbClr val="595959"/>
                </a:solidFill>
              </a:rPr>
              <a:t>层中存储的是从业务系统导入的原始数据。为了避免在表被误删除时导致数据丢失，通常会将</a:t>
            </a:r>
            <a:r>
              <a:rPr lang="en-US" altLang="zh-CN" dirty="0">
                <a:solidFill>
                  <a:srgbClr val="595959"/>
                </a:solidFill>
              </a:rPr>
              <a:t>ODS</a:t>
            </a:r>
            <a:r>
              <a:rPr lang="zh-CN" altLang="en-US" dirty="0">
                <a:solidFill>
                  <a:srgbClr val="595959"/>
                </a:solidFill>
              </a:rPr>
              <a:t>层的表创建为</a:t>
            </a:r>
            <a:r>
              <a:rPr lang="zh-CN" altLang="en-US" dirty="0">
                <a:solidFill>
                  <a:srgbClr val="1369B2"/>
                </a:solidFill>
              </a:rPr>
              <a:t>外部表</a:t>
            </a:r>
            <a:r>
              <a:rPr lang="zh-CN" altLang="en-US" dirty="0">
                <a:solidFill>
                  <a:srgbClr val="595959"/>
                </a:solidFill>
              </a:rPr>
              <a:t>，以确保底层数据文件仍然保留。</a:t>
            </a:r>
            <a:endParaRPr lang="zh-CN" altLang="en-US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此外，</a:t>
            </a:r>
            <a:r>
              <a:rPr lang="en-US" altLang="zh-CN" dirty="0">
                <a:solidFill>
                  <a:srgbClr val="595959"/>
                </a:solidFill>
              </a:rPr>
              <a:t>ODS</a:t>
            </a:r>
            <a:r>
              <a:rPr lang="zh-CN" altLang="en-US" dirty="0">
                <a:solidFill>
                  <a:srgbClr val="595959"/>
                </a:solidFill>
              </a:rPr>
              <a:t>层的数据访问频率相对较低，为了节省存储空间，通常会采用压缩率较高的存储方式。本项目中，选择使用</a:t>
            </a:r>
            <a:r>
              <a:rPr lang="en-US" altLang="zh-CN" dirty="0">
                <a:solidFill>
                  <a:srgbClr val="595959"/>
                </a:solidFill>
              </a:rPr>
              <a:t>ORC</a:t>
            </a:r>
            <a:r>
              <a:rPr lang="zh-CN" altLang="en-US" dirty="0">
                <a:solidFill>
                  <a:srgbClr val="595959"/>
                </a:solidFill>
              </a:rPr>
              <a:t>文件格式并结合</a:t>
            </a:r>
            <a:r>
              <a:rPr lang="en-US" altLang="zh-CN" dirty="0" err="1">
                <a:solidFill>
                  <a:srgbClr val="1369B2"/>
                </a:solidFill>
              </a:rPr>
              <a:t>Zstandard</a:t>
            </a:r>
            <a:r>
              <a:rPr lang="zh-CN" altLang="en-US" dirty="0">
                <a:solidFill>
                  <a:srgbClr val="1369B2"/>
                </a:solidFill>
              </a:rPr>
              <a:t>压缩</a:t>
            </a:r>
            <a:r>
              <a:rPr lang="zh-CN" altLang="en-US" dirty="0">
                <a:solidFill>
                  <a:srgbClr val="595959"/>
                </a:solidFill>
              </a:rPr>
              <a:t>方式来创建外部表，以实现</a:t>
            </a:r>
            <a:r>
              <a:rPr lang="zh-CN" altLang="en-US" dirty="0">
                <a:solidFill>
                  <a:srgbClr val="1369B2"/>
                </a:solidFill>
              </a:rPr>
              <a:t>高效存储</a:t>
            </a:r>
            <a:r>
              <a:rPr lang="zh-CN" altLang="en-US" dirty="0">
                <a:solidFill>
                  <a:srgbClr val="595959"/>
                </a:solidFill>
              </a:rPr>
              <a:t>和</a:t>
            </a:r>
            <a:r>
              <a:rPr lang="zh-CN" altLang="en-US" dirty="0">
                <a:solidFill>
                  <a:srgbClr val="1369B2"/>
                </a:solidFill>
              </a:rPr>
              <a:t>良好</a:t>
            </a:r>
            <a:r>
              <a:rPr lang="zh-CN" altLang="en-US" dirty="0">
                <a:solidFill>
                  <a:srgbClr val="595959"/>
                </a:solidFill>
              </a:rPr>
              <a:t>的压缩效果。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圆角矩形标注 15"/>
          <p:cNvSpPr/>
          <p:nvPr/>
        </p:nvSpPr>
        <p:spPr bwMode="auto">
          <a:xfrm>
            <a:off x="4613437" y="1921030"/>
            <a:ext cx="6805930" cy="3524988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108465"/>
            <a:ext cx="613188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64096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创建数据库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itcast_ods</a:t>
            </a:r>
            <a:r>
              <a:rPr lang="zh-CN" altLang="en-US" sz="2000" dirty="0">
                <a:solidFill>
                  <a:srgbClr val="595959"/>
                </a:solidFill>
              </a:rPr>
              <a:t>，用于</a:t>
            </a:r>
            <a:r>
              <a:rPr lang="zh-CN" altLang="en-US" sz="2000" dirty="0">
                <a:solidFill>
                  <a:srgbClr val="1369B2"/>
                </a:solidFill>
              </a:rPr>
              <a:t>存储</a:t>
            </a:r>
            <a:r>
              <a:rPr lang="en-US" altLang="zh-CN" sz="2000" dirty="0">
                <a:solidFill>
                  <a:srgbClr val="1369B2"/>
                </a:solidFill>
              </a:rPr>
              <a:t>ODS</a:t>
            </a:r>
            <a:r>
              <a:rPr lang="zh-CN" altLang="en-US" sz="2000" dirty="0">
                <a:solidFill>
                  <a:srgbClr val="1369B2"/>
                </a:solidFill>
              </a:rPr>
              <a:t>层的表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9" y="3315025"/>
            <a:ext cx="7920879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33777" y="3531049"/>
            <a:ext cx="6937894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DATABASE IF NOT EXISTS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itcast_ods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64096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itcast_ods</a:t>
            </a:r>
            <a:r>
              <a:rPr lang="zh-CN" altLang="en-US" sz="2000" dirty="0">
                <a:solidFill>
                  <a:srgbClr val="595959"/>
                </a:solidFill>
              </a:rPr>
              <a:t>中创建表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web_chat_ems_ods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4301252" y="4311012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4865738" y="4085647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5053368" y="4135478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5329152" y="4988406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584" y="4472663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849" y="4472663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6217" y="4571659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738" y="4506727"/>
            <a:ext cx="1384341" cy="601037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37205" y="4517540"/>
          <a:ext cx="1954251" cy="646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952625" imgH="638175" progId="Package">
                  <p:embed/>
                </p:oleObj>
              </mc:Choice>
              <mc:Fallback>
                <p:oleObj name="包装程序外壳对象" showAsIcon="1" r:id="rId8" imgW="1952625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37205" y="4517540"/>
                        <a:ext cx="1954251" cy="6467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352928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itcast_ods</a:t>
            </a:r>
            <a:r>
              <a:rPr lang="zh-CN" altLang="en-US" sz="2000" dirty="0">
                <a:solidFill>
                  <a:srgbClr val="595959"/>
                </a:solidFill>
              </a:rPr>
              <a:t>中创建表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web_chat_text_ems_ods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ODS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468925" y="4173951"/>
          <a:ext cx="2188635" cy="594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2381250" imgH="638175" progId="Package">
                  <p:embed/>
                </p:oleObj>
              </mc:Choice>
              <mc:Fallback>
                <p:oleObj name="包装程序外壳对象" showAsIcon="1" r:id="rId8" imgW="2381250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68925" y="4173951"/>
                        <a:ext cx="2188635" cy="594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5004103" y="2692046"/>
            <a:ext cx="6203671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DW</a:t>
            </a:r>
            <a:r>
              <a:rPr lang="zh-CN" altLang="en-US" sz="2000" dirty="0">
                <a:solidFill>
                  <a:srgbClr val="595959"/>
                </a:solidFill>
              </a:rPr>
              <a:t>层中存储的是</a:t>
            </a:r>
            <a:r>
              <a:rPr lang="zh-CN" altLang="en-US" sz="2000" dirty="0">
                <a:solidFill>
                  <a:srgbClr val="1369B2"/>
                </a:solidFill>
              </a:rPr>
              <a:t>明细数据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汇总数据</a:t>
            </a:r>
            <a:r>
              <a:rPr lang="zh-CN" altLang="en-US" sz="2000" dirty="0">
                <a:solidFill>
                  <a:srgbClr val="595959"/>
                </a:solidFill>
              </a:rPr>
              <a:t>，这些数据会根据业务需求不断调整和更新。为了在删除表时能够同时删除其存储的数据，从而简化管理操作，通常会将</a:t>
            </a:r>
            <a:r>
              <a:rPr lang="en-US" altLang="zh-CN" sz="2000" dirty="0">
                <a:solidFill>
                  <a:srgbClr val="595959"/>
                </a:solidFill>
              </a:rPr>
              <a:t>DW</a:t>
            </a:r>
            <a:r>
              <a:rPr lang="zh-CN" altLang="en-US" sz="2000" dirty="0">
                <a:solidFill>
                  <a:srgbClr val="595959"/>
                </a:solidFill>
              </a:rPr>
              <a:t>层的表创建为</a:t>
            </a:r>
            <a:r>
              <a:rPr lang="zh-CN" altLang="en-US" sz="2000" dirty="0">
                <a:solidFill>
                  <a:srgbClr val="1369B2"/>
                </a:solidFill>
              </a:rPr>
              <a:t>内部表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493690"/>
            <a:ext cx="6805930" cy="237286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0"/>
          <p:cNvSpPr/>
          <p:nvPr/>
        </p:nvSpPr>
        <p:spPr>
          <a:xfrm>
            <a:off x="1054646" y="1953448"/>
            <a:ext cx="5688632" cy="345638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1414686" y="2206022"/>
            <a:ext cx="4930287" cy="28079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此外，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DW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层的数据访问频率较高，需要在保证查询性能的同时兼顾存储效率。因此，常采用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压缩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解压速度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较快的存储方式。本项目中，选择使用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ORC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文件格式 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并结合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Snappy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压缩方式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来创建内部表，以在节省存储空间的同时有效提升查询效率。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1602607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349674"/>
            <a:ext cx="613188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中构建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64096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创建数据库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itcast_dwd</a:t>
            </a:r>
            <a:r>
              <a:rPr lang="zh-CN" altLang="en-US" sz="2000" dirty="0">
                <a:solidFill>
                  <a:srgbClr val="595959"/>
                </a:solidFill>
              </a:rPr>
              <a:t>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DWD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层的表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9" y="3315025"/>
            <a:ext cx="7920879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33777" y="3531049"/>
            <a:ext cx="6937894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DATABASE IF NOT EXISTS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itcast_dwd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352928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itcast_dwd</a:t>
            </a:r>
            <a:r>
              <a:rPr lang="zh-CN" altLang="en-US" sz="2000" dirty="0">
                <a:solidFill>
                  <a:srgbClr val="595959"/>
                </a:solidFill>
              </a:rPr>
              <a:t>中创建明细事实表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744331" y="4180624"/>
          <a:ext cx="1665079" cy="594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809750" imgH="638175" progId="Package">
                  <p:embed/>
                </p:oleObj>
              </mc:Choice>
              <mc:Fallback>
                <p:oleObj name="包装程序外壳对象" showAsIcon="1" r:id="rId8" imgW="180975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44331" y="4180624"/>
                        <a:ext cx="1665079" cy="594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64096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创建数据库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itcast_dws</a:t>
            </a:r>
            <a:r>
              <a:rPr lang="zh-CN" altLang="en-US" sz="2000" dirty="0">
                <a:solidFill>
                  <a:srgbClr val="595959"/>
                </a:solidFill>
              </a:rPr>
              <a:t>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层的表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9" y="3315025"/>
            <a:ext cx="7920879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33777" y="3531049"/>
            <a:ext cx="6937894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DATABASE IF NOT EXISTS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352928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itcast_dws</a:t>
            </a:r>
            <a:r>
              <a:rPr lang="zh-CN" altLang="en-US" sz="2000" dirty="0">
                <a:solidFill>
                  <a:srgbClr val="595959"/>
                </a:solidFill>
              </a:rPr>
              <a:t>中创建汇总事实表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073102" y="4157484"/>
          <a:ext cx="1081236" cy="658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057275" imgH="638175" progId="Package">
                  <p:embed/>
                </p:oleObj>
              </mc:Choice>
              <mc:Fallback>
                <p:oleObj name="包装程序外壳对象" showAsIcon="1" r:id="rId8" imgW="1057275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73102" y="4157484"/>
                        <a:ext cx="1081236" cy="6582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215456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229030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2061642"/>
            <a:ext cx="864096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itcast_dws</a:t>
            </a:r>
            <a:r>
              <a:rPr lang="zh-CN" altLang="en-US" sz="2000" dirty="0">
                <a:solidFill>
                  <a:srgbClr val="595959"/>
                </a:solidFill>
              </a:rPr>
              <a:t>中创建汇总事实表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consult_dws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任务：构建数据仓库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9" y="3086732"/>
            <a:ext cx="7920879" cy="35058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58902" y="3142588"/>
            <a:ext cx="6937894" cy="33673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TABLE IF NOT EXISTS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itcast_dws.consult_dws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INT COMMENT '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用户数（去重）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)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COMMENT '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基于咨询用户量指标的汇总事实表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PARTITIONED BY (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STRING,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monthinfo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STRING)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STORED AS ORC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TBLPROPERTIES ('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orc.compress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'='SNAPPY');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DW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4937293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熟悉业务数据采集流程，能够通过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编写和运行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Spark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程序将业务数据采集到数据仓库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727055" y="2013463"/>
            <a:ext cx="6388982" cy="2813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在本项目中，数据采集的主要过程是通过</a:t>
            </a:r>
            <a:r>
              <a:rPr lang="zh-CN" altLang="en-US" sz="2000" dirty="0">
                <a:solidFill>
                  <a:srgbClr val="1369B2"/>
                </a:solidFill>
              </a:rPr>
              <a:t>编写</a:t>
            </a:r>
            <a:r>
              <a:rPr lang="en-US" altLang="zh-CN" sz="2000" dirty="0">
                <a:solidFill>
                  <a:srgbClr val="1369B2"/>
                </a:solidFill>
              </a:rPr>
              <a:t>Spark</a:t>
            </a:r>
            <a:r>
              <a:rPr lang="zh-CN" altLang="en-US" sz="2000" dirty="0">
                <a:solidFill>
                  <a:srgbClr val="1369B2"/>
                </a:solidFill>
              </a:rPr>
              <a:t>程序</a:t>
            </a:r>
            <a:r>
              <a:rPr lang="zh-CN" altLang="en-US" sz="2000" dirty="0">
                <a:solidFill>
                  <a:srgbClr val="595959"/>
                </a:solidFill>
              </a:rPr>
              <a:t>，将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数据库中存储的业务</a:t>
            </a:r>
            <a:r>
              <a:rPr lang="zh-CN" altLang="en-US" sz="2000" dirty="0">
                <a:solidFill>
                  <a:srgbClr val="1369B2"/>
                </a:solidFill>
              </a:rPr>
              <a:t>数据导入</a:t>
            </a:r>
            <a:r>
              <a:rPr lang="en-US" altLang="zh-CN" sz="2000" dirty="0">
                <a:solidFill>
                  <a:srgbClr val="1369B2"/>
                </a:solidFill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</a:rPr>
              <a:t>数据仓库</a:t>
            </a:r>
            <a:r>
              <a:rPr lang="zh-CN" altLang="en-US" sz="2000" dirty="0">
                <a:solidFill>
                  <a:srgbClr val="595959"/>
                </a:solidFill>
              </a:rPr>
              <a:t>。本项目采用</a:t>
            </a:r>
            <a:r>
              <a:rPr lang="en-US" altLang="zh-CN" sz="2000" dirty="0">
                <a:solidFill>
                  <a:srgbClr val="595959"/>
                </a:solidFill>
              </a:rPr>
              <a:t>Python</a:t>
            </a:r>
            <a:r>
              <a:rPr lang="zh-CN" altLang="en-US" sz="2000" dirty="0">
                <a:solidFill>
                  <a:srgbClr val="595959"/>
                </a:solidFill>
              </a:rPr>
              <a:t>语言编写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程序来实现数据采集。</a:t>
            </a:r>
            <a:endParaRPr lang="zh-CN" altLang="en-US" sz="2000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因此，在实现数据采集之前，需要在本地计算机中准备</a:t>
            </a:r>
            <a:r>
              <a:rPr lang="en-US" altLang="zh-CN" sz="2000" dirty="0">
                <a:solidFill>
                  <a:srgbClr val="595959"/>
                </a:solidFill>
              </a:rPr>
              <a:t>Python</a:t>
            </a:r>
            <a:r>
              <a:rPr lang="zh-CN" altLang="en-US" sz="2000" dirty="0">
                <a:solidFill>
                  <a:srgbClr val="595959"/>
                </a:solidFill>
              </a:rPr>
              <a:t>开发环境，包括</a:t>
            </a:r>
            <a:r>
              <a:rPr lang="zh-CN" altLang="en-US" sz="2000" dirty="0">
                <a:solidFill>
                  <a:srgbClr val="1369B2"/>
                </a:solidFill>
              </a:rPr>
              <a:t>安装 </a:t>
            </a:r>
            <a:r>
              <a:rPr lang="en-US" altLang="zh-CN" sz="2000" dirty="0">
                <a:solidFill>
                  <a:srgbClr val="1369B2"/>
                </a:solidFill>
              </a:rPr>
              <a:t>Python</a:t>
            </a:r>
            <a:r>
              <a:rPr lang="zh-CN" altLang="en-US" sz="2000" dirty="0">
                <a:solidFill>
                  <a:srgbClr val="595959"/>
                </a:solidFill>
              </a:rPr>
              <a:t>（版本为</a:t>
            </a:r>
            <a:r>
              <a:rPr lang="en-US" altLang="zh-CN" sz="2000" dirty="0">
                <a:solidFill>
                  <a:srgbClr val="595959"/>
                </a:solidFill>
              </a:rPr>
              <a:t>3.9.13</a:t>
            </a:r>
            <a:r>
              <a:rPr lang="zh-CN" altLang="en-US" sz="2000" dirty="0">
                <a:solidFill>
                  <a:srgbClr val="595959"/>
                </a:solidFill>
              </a:rPr>
              <a:t>）和</a:t>
            </a:r>
            <a:r>
              <a:rPr lang="en-US" altLang="zh-CN" sz="2000" dirty="0">
                <a:solidFill>
                  <a:srgbClr val="1369B2"/>
                </a:solidFill>
              </a:rPr>
              <a:t>Python</a:t>
            </a:r>
            <a:r>
              <a:rPr lang="zh-CN" altLang="en-US" sz="2000" dirty="0">
                <a:solidFill>
                  <a:srgbClr val="1369B2"/>
                </a:solidFill>
              </a:rPr>
              <a:t>集成开发工具</a:t>
            </a:r>
            <a:r>
              <a:rPr lang="en-US" altLang="zh-CN" sz="2000" dirty="0">
                <a:solidFill>
                  <a:srgbClr val="1369B2"/>
                </a:solidFill>
              </a:rPr>
              <a:t>PyCharm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1773610"/>
            <a:ext cx="6805930" cy="3384376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205658"/>
            <a:ext cx="613188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接下来，将重点介绍如何在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PyCharm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中编写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程序，以实现数据采集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64096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打开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Pycharm</a:t>
            </a:r>
            <a:r>
              <a:rPr lang="zh-CN" altLang="en-US" sz="2000" dirty="0">
                <a:solidFill>
                  <a:srgbClr val="595959"/>
                </a:solidFill>
              </a:rPr>
              <a:t>，进入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Welcome to 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Pycharm</a:t>
            </a:r>
            <a:r>
              <a:rPr lang="zh-CN" altLang="en-US" sz="2000" dirty="0">
                <a:solidFill>
                  <a:srgbClr val="595959"/>
                </a:solidFill>
              </a:rPr>
              <a:t>界面，如图。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0334" y="2391011"/>
            <a:ext cx="5075112" cy="414961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375126" y="4221882"/>
            <a:ext cx="720079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6095205" y="4385352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7"/>
          <p:cNvSpPr txBox="1"/>
          <p:nvPr/>
        </p:nvSpPr>
        <p:spPr>
          <a:xfrm>
            <a:off x="5897078" y="5129611"/>
            <a:ext cx="2718408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Project”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97078" y="5095034"/>
            <a:ext cx="2502379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280920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打开“</a:t>
            </a:r>
            <a:r>
              <a:rPr lang="en-US" altLang="zh-CN" sz="2000" dirty="0">
                <a:solidFill>
                  <a:srgbClr val="1369B2"/>
                </a:solidFill>
              </a:rPr>
              <a:t>New Project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对话框，在该对话框中配置项目的基本信息，具体内容如下。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 bwMode="auto">
          <a:xfrm rot="574600">
            <a:off x="3054512" y="2742497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095887" y="2773553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74726" y="3126929"/>
            <a:ext cx="7355404" cy="38452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9" name="直接连接符 18"/>
          <p:cNvCxnSpPr/>
          <p:nvPr/>
        </p:nvCxnSpPr>
        <p:spPr>
          <a:xfrm flipV="1">
            <a:off x="3518953" y="3999006"/>
            <a:ext cx="7311177" cy="26837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0" name="直接连接符 19"/>
          <p:cNvCxnSpPr/>
          <p:nvPr/>
        </p:nvCxnSpPr>
        <p:spPr>
          <a:xfrm flipV="1">
            <a:off x="3498614" y="5080964"/>
            <a:ext cx="7331516" cy="27206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1" name="矩形 20"/>
          <p:cNvSpPr/>
          <p:nvPr/>
        </p:nvSpPr>
        <p:spPr>
          <a:xfrm>
            <a:off x="3603857" y="4344733"/>
            <a:ext cx="7560840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Interpreter type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区域选择“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Custom environment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选项使用自定义环境。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93739" y="2709571"/>
            <a:ext cx="781172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输入框中指定项目名称为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hive_project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 rot="574600">
            <a:off x="3054512" y="363292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8"/>
          <p:cNvSpPr txBox="1">
            <a:spLocks noChangeArrowheads="1"/>
          </p:cNvSpPr>
          <p:nvPr/>
        </p:nvSpPr>
        <p:spPr bwMode="auto">
          <a:xfrm>
            <a:off x="3095887" y="366398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 rot="574600">
            <a:off x="3054512" y="4766843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34"/>
          <p:cNvSpPr txBox="1">
            <a:spLocks noChangeArrowheads="1"/>
          </p:cNvSpPr>
          <p:nvPr/>
        </p:nvSpPr>
        <p:spPr bwMode="auto">
          <a:xfrm>
            <a:off x="3095887" y="4797899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603857" y="3573667"/>
            <a:ext cx="8336182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Location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输入框中指定项目的存储路径为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D:\Project\PycharmProject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3498614" y="5989391"/>
            <a:ext cx="7331516" cy="53108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" name="矩形 28"/>
          <p:cNvSpPr/>
          <p:nvPr/>
        </p:nvSpPr>
        <p:spPr>
          <a:xfrm>
            <a:off x="3603857" y="5576214"/>
            <a:ext cx="8173413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Base python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下拉框中选择本地安装的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Python 3.9.13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 bwMode="auto">
          <a:xfrm rot="574600">
            <a:off x="3054512" y="5701172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3095887" y="5732228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28092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</a:rPr>
              <a:t>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Project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对话框配置完成的效果如图。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9875" y="2349674"/>
            <a:ext cx="5159587" cy="4218688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7247334" y="6221715"/>
            <a:ext cx="581687" cy="3662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4" name="直接箭头连接符 33"/>
          <p:cNvCxnSpPr/>
          <p:nvPr/>
        </p:nvCxnSpPr>
        <p:spPr>
          <a:xfrm>
            <a:off x="7697277" y="6221715"/>
            <a:ext cx="79208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7"/>
          <p:cNvSpPr txBox="1"/>
          <p:nvPr/>
        </p:nvSpPr>
        <p:spPr>
          <a:xfrm>
            <a:off x="8489366" y="5849691"/>
            <a:ext cx="2214352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Create”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489367" y="5815114"/>
            <a:ext cx="20703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28092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创建项目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hive_project</a:t>
            </a:r>
            <a:r>
              <a:rPr lang="zh-CN" altLang="en-US" sz="2000" dirty="0">
                <a:solidFill>
                  <a:srgbClr val="595959"/>
                </a:solidFill>
              </a:rPr>
              <a:t>。项目</a:t>
            </a:r>
            <a:r>
              <a:rPr lang="en-US" altLang="zh-CN" sz="2000" dirty="0" err="1">
                <a:solidFill>
                  <a:srgbClr val="595959"/>
                </a:solidFill>
              </a:rPr>
              <a:t>hive_project</a:t>
            </a:r>
            <a:r>
              <a:rPr lang="zh-CN" altLang="en-US" sz="2000" dirty="0">
                <a:solidFill>
                  <a:srgbClr val="595959"/>
                </a:solidFill>
              </a:rPr>
              <a:t>创建完成的效果如图。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414925"/>
            <a:ext cx="4752528" cy="3979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280920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PyCharm</a:t>
            </a:r>
            <a:r>
              <a:rPr lang="zh-CN" altLang="en-US" sz="2000" dirty="0">
                <a:solidFill>
                  <a:srgbClr val="595959"/>
                </a:solidFill>
              </a:rPr>
              <a:t>中，使用快捷键“</a:t>
            </a:r>
            <a:r>
              <a:rPr lang="en-US" altLang="zh-CN" sz="2000" dirty="0" err="1">
                <a:solidFill>
                  <a:srgbClr val="1369B2"/>
                </a:solidFill>
              </a:rPr>
              <a:t>Ctrl+Alt+S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打开“</a:t>
            </a:r>
            <a:r>
              <a:rPr lang="en-US" altLang="zh-CN" sz="2000" dirty="0">
                <a:solidFill>
                  <a:srgbClr val="1369B2"/>
                </a:solidFill>
              </a:rPr>
              <a:t>Settings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对话框。在该对话框中，展开“</a:t>
            </a:r>
            <a:r>
              <a:rPr lang="en-US" altLang="zh-CN" sz="2000" dirty="0" err="1">
                <a:solidFill>
                  <a:srgbClr val="1369B2"/>
                </a:solidFill>
              </a:rPr>
              <a:t>Project:hive_project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并选择“</a:t>
            </a:r>
            <a:r>
              <a:rPr lang="en-US" altLang="zh-CN" sz="2000" dirty="0">
                <a:solidFill>
                  <a:srgbClr val="1369B2"/>
                </a:solidFill>
              </a:rPr>
              <a:t>Python Interpreter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选项，如图。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2450812"/>
            <a:ext cx="5400600" cy="420133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37152" y="3278760"/>
            <a:ext cx="233917" cy="22304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4647747" y="3501802"/>
            <a:ext cx="0" cy="79208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7"/>
          <p:cNvSpPr txBox="1"/>
          <p:nvPr/>
        </p:nvSpPr>
        <p:spPr>
          <a:xfrm>
            <a:off x="4511029" y="4365832"/>
            <a:ext cx="2160241" cy="98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单击按钮打开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Available Packages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对话框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11029" y="4331254"/>
            <a:ext cx="2520275" cy="111476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102" y="4471263"/>
            <a:ext cx="166376" cy="2230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280920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首先，在输入框中输入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pyspark</a:t>
            </a:r>
            <a:r>
              <a:rPr lang="zh-CN" altLang="en-US" sz="2000" dirty="0">
                <a:solidFill>
                  <a:srgbClr val="595959"/>
                </a:solidFill>
              </a:rPr>
              <a:t>。接着，选择名为</a:t>
            </a:r>
            <a:r>
              <a:rPr lang="en-US" altLang="zh-CN" sz="2000" dirty="0" err="1">
                <a:solidFill>
                  <a:srgbClr val="595959"/>
                </a:solidFill>
              </a:rPr>
              <a:t>pyspark</a:t>
            </a:r>
            <a:r>
              <a:rPr lang="zh-CN" altLang="en-US" sz="2000" dirty="0">
                <a:solidFill>
                  <a:srgbClr val="595959"/>
                </a:solidFill>
              </a:rPr>
              <a:t>的包。</a:t>
            </a:r>
            <a:endParaRPr lang="en-US" altLang="zh-CN" sz="2000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然后，勾选“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Specify version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复选框。</a:t>
            </a:r>
            <a:endParaRPr lang="en-US" altLang="zh-CN" sz="2000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最后，在“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Specify version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复选框后方的下拉框中选择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pyspark</a:t>
            </a:r>
            <a:r>
              <a:rPr lang="zh-CN" altLang="en-US" sz="2000" dirty="0">
                <a:solidFill>
                  <a:srgbClr val="1369B2"/>
                </a:solidFill>
              </a:rPr>
              <a:t>包</a:t>
            </a:r>
            <a:r>
              <a:rPr lang="zh-CN" altLang="en-US" sz="2000" dirty="0">
                <a:solidFill>
                  <a:srgbClr val="595959"/>
                </a:solidFill>
              </a:rPr>
              <a:t>的版本为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4.1.0 dev1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1390" y="2997746"/>
            <a:ext cx="3456384" cy="3429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280920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</a:rPr>
              <a:t>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Available Package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对话框配置完成的效果如图。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2277666"/>
            <a:ext cx="4733994" cy="38164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671270" y="5706716"/>
            <a:ext cx="792088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7463358" y="6094090"/>
            <a:ext cx="48552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7"/>
          <p:cNvSpPr txBox="1"/>
          <p:nvPr/>
        </p:nvSpPr>
        <p:spPr>
          <a:xfrm>
            <a:off x="7948880" y="5722065"/>
            <a:ext cx="2427854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Install Package”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按钮安装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pyspark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8880" y="5687487"/>
            <a:ext cx="2427851" cy="71437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83127"/>
            <a:ext cx="8280920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当出现“</a:t>
            </a:r>
            <a:r>
              <a:rPr lang="en-US" altLang="zh-CN" sz="2000" dirty="0">
                <a:solidFill>
                  <a:srgbClr val="1369B2"/>
                </a:solidFill>
              </a:rPr>
              <a:t>Package '</a:t>
            </a:r>
            <a:r>
              <a:rPr lang="en-US" altLang="zh-CN" sz="2000" dirty="0" err="1">
                <a:solidFill>
                  <a:srgbClr val="1369B2"/>
                </a:solidFill>
              </a:rPr>
              <a:t>pyspark</a:t>
            </a:r>
            <a:r>
              <a:rPr lang="en-US" altLang="zh-CN" sz="2000" dirty="0">
                <a:solidFill>
                  <a:srgbClr val="1369B2"/>
                </a:solidFill>
              </a:rPr>
              <a:t>' Installed successfully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的提示信息时，说明成功安装</a:t>
            </a:r>
            <a:r>
              <a:rPr lang="en-US" altLang="zh-CN" sz="2000" dirty="0" err="1">
                <a:solidFill>
                  <a:srgbClr val="1369B2"/>
                </a:solidFill>
              </a:rPr>
              <a:t>pyspark</a:t>
            </a:r>
            <a:r>
              <a:rPr lang="zh-CN" altLang="en-US" sz="2000" dirty="0">
                <a:solidFill>
                  <a:srgbClr val="595959"/>
                </a:solidFill>
              </a:rPr>
              <a:t>包。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9068" y="2658852"/>
            <a:ext cx="3730714" cy="3702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在项目</a:t>
            </a:r>
            <a:r>
              <a:rPr lang="en-US" altLang="zh-CN" sz="2000" dirty="0" err="1">
                <a:solidFill>
                  <a:srgbClr val="1369B2"/>
                </a:solidFill>
              </a:rPr>
              <a:t>hive_project</a:t>
            </a:r>
            <a:r>
              <a:rPr lang="zh-CN" altLang="en-US" sz="2000" dirty="0">
                <a:solidFill>
                  <a:srgbClr val="595959"/>
                </a:solidFill>
              </a:rPr>
              <a:t>中创建一个名为</a:t>
            </a:r>
            <a:r>
              <a:rPr lang="en-US" altLang="zh-CN" sz="2000" dirty="0" err="1">
                <a:solidFill>
                  <a:srgbClr val="1369B2"/>
                </a:solidFill>
              </a:rPr>
              <a:t>mysql_to_hive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595959"/>
                </a:solidFill>
              </a:rPr>
              <a:t>Python</a:t>
            </a:r>
            <a:r>
              <a:rPr lang="zh-CN" altLang="en-US" sz="2000" dirty="0">
                <a:solidFill>
                  <a:srgbClr val="595959"/>
                </a:solidFill>
              </a:rPr>
              <a:t>文件，在该文件中实现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程序，用于</a:t>
            </a:r>
            <a:r>
              <a:rPr lang="zh-CN" altLang="en-US" sz="2000" dirty="0">
                <a:solidFill>
                  <a:srgbClr val="1369B2"/>
                </a:solidFill>
              </a:rPr>
              <a:t>将</a:t>
            </a:r>
            <a:r>
              <a:rPr lang="en-US" altLang="zh-CN" sz="2000" dirty="0">
                <a:solidFill>
                  <a:srgbClr val="1369B2"/>
                </a:solidFill>
              </a:rPr>
              <a:t>MySQL</a:t>
            </a:r>
            <a:r>
              <a:rPr lang="zh-CN" altLang="en-US" sz="2000" dirty="0">
                <a:solidFill>
                  <a:srgbClr val="1369B2"/>
                </a:solidFill>
              </a:rPr>
              <a:t>数据库中存储的业务数据导入</a:t>
            </a:r>
            <a:r>
              <a:rPr lang="en-US" altLang="zh-CN" sz="2000" dirty="0">
                <a:solidFill>
                  <a:srgbClr val="1369B2"/>
                </a:solidFill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</a:rPr>
              <a:t>数据仓库</a:t>
            </a:r>
            <a:r>
              <a:rPr lang="zh-CN" altLang="en-US" sz="2000" dirty="0">
                <a:solidFill>
                  <a:srgbClr val="595959"/>
                </a:solidFill>
              </a:rPr>
              <a:t>，具体代码如文件。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2" name="Title 1"/>
          <p:cNvSpPr txBox="1"/>
          <p:nvPr/>
        </p:nvSpPr>
        <p:spPr>
          <a:xfrm>
            <a:off x="1132384" y="261442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830639" y="4140940"/>
          <a:ext cx="1392698" cy="593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514475" imgH="638175" progId="Package">
                  <p:embed/>
                </p:oleObj>
              </mc:Choice>
              <mc:Fallback>
                <p:oleObj name="包装程序外壳对象" showAsIcon="1" r:id="rId8" imgW="1514475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30639" y="4140940"/>
                        <a:ext cx="1392698" cy="593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352928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为了便于在后续步骤中，在虚拟机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中使用</a:t>
            </a:r>
            <a:r>
              <a:rPr lang="en-US" altLang="zh-CN" sz="2000" dirty="0">
                <a:solidFill>
                  <a:srgbClr val="1369B2"/>
                </a:solidFill>
              </a:rPr>
              <a:t>spark-submit</a:t>
            </a:r>
            <a:r>
              <a:rPr lang="zh-CN" altLang="en-US" sz="2000" dirty="0">
                <a:solidFill>
                  <a:srgbClr val="595959"/>
                </a:solidFill>
              </a:rPr>
              <a:t>命令将</a:t>
            </a:r>
            <a:r>
              <a:rPr lang="en-US" altLang="zh-CN" sz="2000" dirty="0">
                <a:solidFill>
                  <a:srgbClr val="1369B2"/>
                </a:solidFill>
              </a:rPr>
              <a:t>mysql_to_hive.py</a:t>
            </a:r>
            <a:r>
              <a:rPr lang="zh-CN" altLang="en-US" sz="2000" dirty="0">
                <a:solidFill>
                  <a:srgbClr val="595959"/>
                </a:solidFill>
              </a:rPr>
              <a:t>文件中编写的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程序提交到</a:t>
            </a:r>
            <a:r>
              <a:rPr lang="en-US" altLang="zh-CN" sz="2000" dirty="0">
                <a:solidFill>
                  <a:srgbClr val="595959"/>
                </a:solidFill>
              </a:rPr>
              <a:t>YARN</a:t>
            </a:r>
            <a:r>
              <a:rPr lang="zh-CN" altLang="en-US" sz="2000" dirty="0">
                <a:solidFill>
                  <a:srgbClr val="595959"/>
                </a:solidFill>
              </a:rPr>
              <a:t>集群运行，此处将该文件上传到虚拟机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/export/data</a:t>
            </a:r>
            <a:r>
              <a:rPr lang="zh-CN" altLang="en-US" sz="2000" dirty="0">
                <a:solidFill>
                  <a:srgbClr val="595959"/>
                </a:solidFill>
              </a:rPr>
              <a:t>目录中。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圆角矩形 8"/>
          <p:cNvSpPr/>
          <p:nvPr/>
        </p:nvSpPr>
        <p:spPr>
          <a:xfrm>
            <a:off x="1043272" y="3244590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4" name="文本框 10"/>
          <p:cNvSpPr txBox="1"/>
          <p:nvPr/>
        </p:nvSpPr>
        <p:spPr>
          <a:xfrm flipH="1">
            <a:off x="1132384" y="3380329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1"/>
          <p:cNvSpPr txBox="1"/>
          <p:nvPr/>
        </p:nvSpPr>
        <p:spPr>
          <a:xfrm>
            <a:off x="2998862" y="3151664"/>
            <a:ext cx="8352928" cy="23515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</a:rPr>
              <a:t>SQL</a:t>
            </a:r>
            <a:r>
              <a:rPr lang="zh-CN" altLang="en-US" sz="2000" dirty="0">
                <a:solidFill>
                  <a:srgbClr val="595959"/>
                </a:solidFill>
              </a:rPr>
              <a:t>脚本文件</a:t>
            </a:r>
            <a:r>
              <a:rPr lang="en-US" altLang="zh-CN" sz="2000" dirty="0" err="1">
                <a:solidFill>
                  <a:srgbClr val="595959"/>
                </a:solidFill>
              </a:rPr>
              <a:t>nev.sql</a:t>
            </a:r>
            <a:r>
              <a:rPr lang="zh-CN" altLang="en-US" sz="2000" dirty="0">
                <a:solidFill>
                  <a:srgbClr val="595959"/>
                </a:solidFill>
              </a:rPr>
              <a:t>包含本项目所需的业务数据。需要在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中执行该脚本文件，以创建用户会话信息表</a:t>
            </a:r>
            <a:r>
              <a:rPr lang="en-US" altLang="zh-CN" sz="2000" dirty="0">
                <a:solidFill>
                  <a:srgbClr val="1369B2"/>
                </a:solidFill>
              </a:rPr>
              <a:t>web_chat_ems_2025_07</a:t>
            </a:r>
            <a:r>
              <a:rPr lang="zh-CN" altLang="en-US" sz="2000" dirty="0">
                <a:solidFill>
                  <a:srgbClr val="595959"/>
                </a:solidFill>
              </a:rPr>
              <a:t>和用户会话信息附属表</a:t>
            </a:r>
            <a:r>
              <a:rPr lang="en-US" altLang="zh-CN" sz="2000" dirty="0">
                <a:solidFill>
                  <a:srgbClr val="1369B2"/>
                </a:solidFill>
              </a:rPr>
              <a:t>web_chat_text_ems_2025_07</a:t>
            </a:r>
            <a:r>
              <a:rPr lang="zh-CN" altLang="en-US" sz="2000" dirty="0">
                <a:solidFill>
                  <a:srgbClr val="595959"/>
                </a:solidFill>
              </a:rPr>
              <a:t>，并向表中导入相应的业务数据。首先将</a:t>
            </a:r>
            <a:r>
              <a:rPr lang="en-US" altLang="zh-CN" sz="2000" dirty="0">
                <a:solidFill>
                  <a:srgbClr val="595959"/>
                </a:solidFill>
              </a:rPr>
              <a:t>SQL</a:t>
            </a:r>
            <a:r>
              <a:rPr lang="zh-CN" altLang="en-US" sz="2000" dirty="0">
                <a:solidFill>
                  <a:srgbClr val="595959"/>
                </a:solidFill>
              </a:rPr>
              <a:t>脚本文件</a:t>
            </a:r>
            <a:r>
              <a:rPr lang="en-US" altLang="zh-CN" sz="2000" dirty="0" err="1">
                <a:solidFill>
                  <a:srgbClr val="1369B2"/>
                </a:solidFill>
              </a:rPr>
              <a:t>nev.sql</a:t>
            </a:r>
            <a:r>
              <a:rPr lang="zh-CN" altLang="en-US" sz="2000" dirty="0">
                <a:solidFill>
                  <a:srgbClr val="595959"/>
                </a:solidFill>
              </a:rPr>
              <a:t>上传到虚拟机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/export/data</a:t>
            </a:r>
            <a:r>
              <a:rPr lang="zh-CN" altLang="en-US" sz="2000" dirty="0">
                <a:solidFill>
                  <a:srgbClr val="595959"/>
                </a:solidFill>
              </a:rPr>
              <a:t>目录中。然后使用</a:t>
            </a:r>
            <a:r>
              <a:rPr lang="en-US" altLang="zh-CN" sz="2000" dirty="0">
                <a:solidFill>
                  <a:srgbClr val="595959"/>
                </a:solidFill>
              </a:rPr>
              <a:t>root</a:t>
            </a:r>
            <a:r>
              <a:rPr lang="zh-CN" altLang="en-US" sz="2000" dirty="0">
                <a:solidFill>
                  <a:srgbClr val="595959"/>
                </a:solidFill>
              </a:rPr>
              <a:t>用户登录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，在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命令行界面执行如下命令。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142878" y="5662042"/>
            <a:ext cx="7920879" cy="930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333776" y="5878066"/>
            <a:ext cx="6937894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source /export/data/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nev.sql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10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352928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595959"/>
                </a:solidFill>
              </a:rPr>
              <a:t>nev</a:t>
            </a:r>
            <a:r>
              <a:rPr lang="zh-CN" altLang="en-US" sz="2000" dirty="0">
                <a:solidFill>
                  <a:srgbClr val="595959"/>
                </a:solidFill>
              </a:rPr>
              <a:t>中表</a:t>
            </a:r>
            <a:r>
              <a:rPr lang="en-US" altLang="zh-CN" sz="2000" dirty="0">
                <a:solidFill>
                  <a:srgbClr val="1369B2"/>
                </a:solidFill>
              </a:rPr>
              <a:t>web_chat_ems_2025_07</a:t>
            </a:r>
            <a:r>
              <a:rPr lang="zh-CN" altLang="en-US" sz="2000" dirty="0">
                <a:solidFill>
                  <a:srgbClr val="595959"/>
                </a:solidFill>
              </a:rPr>
              <a:t>的数据导入到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1369B2"/>
                </a:solidFill>
              </a:rPr>
              <a:t>itcast_ods</a:t>
            </a:r>
            <a:r>
              <a:rPr lang="zh-CN" altLang="en-US" sz="2000" dirty="0">
                <a:solidFill>
                  <a:srgbClr val="595959"/>
                </a:solidFill>
              </a:rPr>
              <a:t>中的表</a:t>
            </a:r>
            <a:r>
              <a:rPr lang="en-US" altLang="zh-CN" sz="2000" dirty="0" err="1">
                <a:solidFill>
                  <a:srgbClr val="1369B2"/>
                </a:solidFill>
              </a:rPr>
              <a:t>web_chat_ems_ods</a:t>
            </a:r>
            <a:r>
              <a:rPr lang="zh-CN" altLang="en-US" sz="2000" dirty="0">
                <a:solidFill>
                  <a:srgbClr val="595959"/>
                </a:solidFill>
              </a:rPr>
              <a:t>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986195" y="4083364"/>
          <a:ext cx="1076139" cy="691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000125" imgH="638175" progId="Package">
                  <p:embed/>
                </p:oleObj>
              </mc:Choice>
              <mc:Fallback>
                <p:oleObj name="包装程序外壳对象" showAsIcon="1" r:id="rId8" imgW="1000125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86195" y="4083364"/>
                        <a:ext cx="1076139" cy="691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50649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64223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413570"/>
            <a:ext cx="8352928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595959"/>
                </a:solidFill>
              </a:rPr>
              <a:t>nev</a:t>
            </a:r>
            <a:r>
              <a:rPr lang="zh-CN" altLang="en-US" sz="2000" dirty="0">
                <a:solidFill>
                  <a:srgbClr val="595959"/>
                </a:solidFill>
              </a:rPr>
              <a:t>中表</a:t>
            </a:r>
            <a:r>
              <a:rPr lang="en-US" altLang="zh-CN" sz="2000" dirty="0">
                <a:solidFill>
                  <a:srgbClr val="1369B2"/>
                </a:solidFill>
              </a:rPr>
              <a:t>web_chat_text_ems_2025_07</a:t>
            </a:r>
            <a:r>
              <a:rPr lang="zh-CN" altLang="en-US" sz="2000" dirty="0">
                <a:solidFill>
                  <a:srgbClr val="595959"/>
                </a:solidFill>
              </a:rPr>
              <a:t>的数据导入到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595959"/>
                </a:solidFill>
              </a:rPr>
              <a:t>itcast_ods</a:t>
            </a:r>
            <a:r>
              <a:rPr lang="zh-CN" altLang="en-US" sz="2000" dirty="0">
                <a:solidFill>
                  <a:srgbClr val="595959"/>
                </a:solidFill>
              </a:rPr>
              <a:t>中的表</a:t>
            </a:r>
            <a:r>
              <a:rPr lang="en-US" altLang="zh-CN" sz="2000" dirty="0" err="1">
                <a:solidFill>
                  <a:srgbClr val="1369B2"/>
                </a:solidFill>
              </a:rPr>
              <a:t>web_chat_text_ems_ods</a:t>
            </a:r>
            <a:r>
              <a:rPr lang="zh-CN" altLang="en-US" sz="2000" dirty="0">
                <a:solidFill>
                  <a:srgbClr val="595959"/>
                </a:solidFill>
              </a:rPr>
              <a:t>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任务：采集业务数据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986195" y="4158170"/>
          <a:ext cx="1019218" cy="594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04900" imgH="638175" progId="Package">
                  <p:embed/>
                </p:oleObj>
              </mc:Choice>
              <mc:Fallback>
                <p:oleObj name="包装程序外壳对象" showAsIcon="1" r:id="rId8" imgW="110490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86195" y="4158170"/>
                        <a:ext cx="1019218" cy="594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369341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任务：预处理业务数据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8.5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掌握业务数据预处理方法，能够使用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语句完成数据关联、字段转换、空值处理等操作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任务：预处理业务数据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943078" y="2493690"/>
            <a:ext cx="6388982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在本项目中，业务数据预处理的主要过程是将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web_chat_ems_ods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web_chat_text_ems_ods</a:t>
            </a:r>
            <a:r>
              <a:rPr lang="zh-CN" altLang="en-US" sz="2000" dirty="0">
                <a:solidFill>
                  <a:srgbClr val="595959"/>
                </a:solidFill>
              </a:rPr>
              <a:t>两张表中的数据进行合并，并将合并后的结果存储到明细事实表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中。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205658"/>
            <a:ext cx="6805930" cy="2592288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任务：预处理业务数据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1054646" y="1341562"/>
            <a:ext cx="10225136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在数据合并过程中，还需根据业务需求对</a:t>
            </a:r>
            <a:r>
              <a:rPr lang="zh-CN" altLang="en-US" sz="2000" dirty="0">
                <a:solidFill>
                  <a:srgbClr val="1369B2"/>
                </a:solidFill>
              </a:rPr>
              <a:t>原始数据进行转换</a:t>
            </a:r>
            <a:r>
              <a:rPr lang="zh-CN" altLang="en-US" sz="2000" dirty="0">
                <a:solidFill>
                  <a:srgbClr val="595959"/>
                </a:solidFill>
              </a:rPr>
              <a:t>，具体规则如下。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任务：预处理业务数据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 bwMode="auto">
          <a:xfrm rot="574600">
            <a:off x="1197343" y="2526616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1238718" y="2557672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617557" y="2904960"/>
            <a:ext cx="8582105" cy="4454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9" name="直接连接符 18"/>
          <p:cNvCxnSpPr/>
          <p:nvPr/>
        </p:nvCxnSpPr>
        <p:spPr>
          <a:xfrm flipV="1">
            <a:off x="1661784" y="3973387"/>
            <a:ext cx="8537878" cy="5260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0" name="直接连接符 19"/>
          <p:cNvCxnSpPr/>
          <p:nvPr/>
        </p:nvCxnSpPr>
        <p:spPr>
          <a:xfrm flipV="1">
            <a:off x="1641445" y="5099107"/>
            <a:ext cx="8558217" cy="9206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1" name="矩形 20"/>
          <p:cNvSpPr/>
          <p:nvPr/>
        </p:nvSpPr>
        <p:spPr>
          <a:xfrm>
            <a:off x="1746688" y="4344876"/>
            <a:ext cx="8452974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将表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web_chat_ems_ods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中字段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create_time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的值转换为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Unix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时间戳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，以便在数据计算与时间范围筛选中实现更高效的处理。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46688" y="2061584"/>
            <a:ext cx="9903252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从表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web_chat_ems_ods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中的字段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create_time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提取年和月，用于作为明细事实表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的分区字段取值，以便后续按年、月进行分区裁剪与查询优化。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 rot="574600">
            <a:off x="1197343" y="3633067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8"/>
          <p:cNvSpPr txBox="1">
            <a:spLocks noChangeArrowheads="1"/>
          </p:cNvSpPr>
          <p:nvPr/>
        </p:nvSpPr>
        <p:spPr bwMode="auto">
          <a:xfrm>
            <a:off x="1238718" y="3664123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 rot="574600">
            <a:off x="1197343" y="4766986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34"/>
          <p:cNvSpPr txBox="1">
            <a:spLocks noChangeArrowheads="1"/>
          </p:cNvSpPr>
          <p:nvPr/>
        </p:nvSpPr>
        <p:spPr bwMode="auto">
          <a:xfrm>
            <a:off x="1238718" y="4798042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23018" y="3195930"/>
            <a:ext cx="8336182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将表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web_chat_ems_ods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中字段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msg_count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NULL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，以便在后续分析中准确判断用户是否发起了有效咨询。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1641445" y="6305032"/>
            <a:ext cx="8558217" cy="25499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9" name="矩形 28"/>
          <p:cNvSpPr/>
          <p:nvPr/>
        </p:nvSpPr>
        <p:spPr>
          <a:xfrm>
            <a:off x="1767081" y="5485946"/>
            <a:ext cx="8582105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过滤表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web_chat_ems_ods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的字段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area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中值的开头不是中国的数据，仅保留中国地区的数据。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 bwMode="auto">
          <a:xfrm rot="574600">
            <a:off x="1197343" y="598920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Box 31"/>
          <p:cNvSpPr txBox="1">
            <a:spLocks noChangeArrowheads="1"/>
          </p:cNvSpPr>
          <p:nvPr/>
        </p:nvSpPr>
        <p:spPr bwMode="auto">
          <a:xfrm>
            <a:off x="1238718" y="602026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接下来，将依据上述需求在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中完成本项目的</a:t>
            </a:r>
            <a:r>
              <a:rPr lang="zh-CN" altLang="en-US" sz="2000" dirty="0">
                <a:solidFill>
                  <a:srgbClr val="1369B2"/>
                </a:solidFill>
              </a:rPr>
              <a:t>数据转换</a:t>
            </a:r>
            <a:r>
              <a:rPr lang="zh-CN" altLang="en-US" sz="2000" dirty="0">
                <a:solidFill>
                  <a:srgbClr val="595959"/>
                </a:solidFill>
              </a:rPr>
              <a:t>操作，具体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任务：预处理业务数据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974697" y="4168536"/>
          <a:ext cx="1155848" cy="58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276350" imgH="638175" progId="Package">
                  <p:embed/>
                </p:oleObj>
              </mc:Choice>
              <mc:Fallback>
                <p:oleObj name="包装程序外壳对象" showAsIcon="1" r:id="rId8" imgW="127635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74697" y="4168536"/>
                        <a:ext cx="1155848" cy="58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225325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任务：分析业务数据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061641"/>
            <a:ext cx="6336704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277666"/>
            <a:ext cx="5987863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是一种从数据中提取有价值信息的方法，能够帮助我们深入理解数据背后的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趋势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。在本项目中，数据分析的主要过程是根据项目需求，使用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语句对明细事实表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中的数据进行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统计分析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，并将分析结果存储在相应的汇总事实表中，为后续的可视化展示提供数据支撑。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任务：分析业务数据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掌握业务数据分析方法，能使用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语句进行访问用户量统计的操作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通过查询明细事实表</a:t>
            </a:r>
            <a:r>
              <a:rPr lang="en-US" altLang="zh-CN" sz="2000" dirty="0" err="1">
                <a:solidFill>
                  <a:srgbClr val="1369B2"/>
                </a:solidFill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的数据，统计不同地区的访问用户量，并将结果插入到汇总事实表</a:t>
            </a:r>
            <a:r>
              <a:rPr lang="en-US" altLang="zh-CN" sz="2000" dirty="0" err="1">
                <a:solidFill>
                  <a:srgbClr val="1369B2"/>
                </a:solidFill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的相应分区中，具体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983908" y="4167511"/>
          <a:ext cx="930871" cy="59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000125" imgH="638175" progId="Package">
                  <p:embed/>
                </p:oleObj>
              </mc:Choice>
              <mc:Fallback>
                <p:oleObj name="包装程序外壳对象" showAsIcon="1" r:id="rId8" imgW="1000125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83908" y="4167511"/>
                        <a:ext cx="930871" cy="598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上述语句执行完成后，可查询汇总事实表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，获取</a:t>
            </a:r>
            <a:r>
              <a:rPr lang="en-US" altLang="zh-CN" sz="2000" dirty="0">
                <a:solidFill>
                  <a:srgbClr val="595959"/>
                </a:solidFill>
              </a:rPr>
              <a:t>2025</a:t>
            </a:r>
            <a:r>
              <a:rPr lang="zh-CN" altLang="en-US" sz="2000" dirty="0">
                <a:solidFill>
                  <a:srgbClr val="595959"/>
                </a:solidFill>
              </a:rPr>
              <a:t>年</a:t>
            </a:r>
            <a:r>
              <a:rPr lang="en-US" altLang="zh-CN" sz="2000" dirty="0">
                <a:solidFill>
                  <a:srgbClr val="595959"/>
                </a:solidFill>
              </a:rPr>
              <a:t>7</a:t>
            </a:r>
            <a:r>
              <a:rPr lang="zh-CN" altLang="en-US" sz="2000" dirty="0">
                <a:solidFill>
                  <a:srgbClr val="595959"/>
                </a:solidFill>
              </a:rPr>
              <a:t>月访问用户量</a:t>
            </a:r>
            <a:r>
              <a:rPr lang="zh-CN" altLang="en-US" sz="2000" dirty="0">
                <a:solidFill>
                  <a:srgbClr val="1369B2"/>
                </a:solidFill>
              </a:rPr>
              <a:t>排名前六的地区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43690" y="2781722"/>
            <a:ext cx="9712135" cy="2808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4588" y="2997746"/>
            <a:ext cx="6937894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sid_total,province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itcast_dws.visit_dws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='2025'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monthinfo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='07'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grouptype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=1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 BY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DESC LIMIT 6;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8.6.1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690" y="2277666"/>
            <a:ext cx="6247660" cy="40627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掌握业务数据分析方法，能够使用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语句进行会话页面统计的操作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会话页面统计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通过查询明细事实表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的数据，统计不同用户在各页面发起会话的频次，并将结果插入到汇总事实表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的相应分区中，具体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会话页面统计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013041" y="4167705"/>
          <a:ext cx="1097111" cy="6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04900" imgH="638175" progId="Package">
                  <p:embed/>
                </p:oleObj>
              </mc:Choice>
              <mc:Fallback>
                <p:oleObj name="包装程序外壳对象" showAsIcon="1" r:id="rId8" imgW="110490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13041" y="4167705"/>
                        <a:ext cx="1097111" cy="63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上述语句执行完成后，可查询汇总事实表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，获取</a:t>
            </a:r>
            <a:r>
              <a:rPr lang="en-US" altLang="zh-CN" sz="2000" dirty="0">
                <a:solidFill>
                  <a:srgbClr val="595959"/>
                </a:solidFill>
              </a:rPr>
              <a:t>2025</a:t>
            </a:r>
            <a:r>
              <a:rPr lang="zh-CN" altLang="en-US" sz="2000" dirty="0">
                <a:solidFill>
                  <a:srgbClr val="595959"/>
                </a:solidFill>
              </a:rPr>
              <a:t>年</a:t>
            </a:r>
            <a:r>
              <a:rPr lang="en-US" altLang="zh-CN" sz="2000" dirty="0">
                <a:solidFill>
                  <a:srgbClr val="595959"/>
                </a:solidFill>
              </a:rPr>
              <a:t>7</a:t>
            </a:r>
            <a:r>
              <a:rPr lang="zh-CN" altLang="en-US" sz="2000" dirty="0">
                <a:solidFill>
                  <a:srgbClr val="595959"/>
                </a:solidFill>
              </a:rPr>
              <a:t>月发起会话次数</a:t>
            </a:r>
            <a:r>
              <a:rPr lang="zh-CN" altLang="en-US" sz="2000" dirty="0">
                <a:solidFill>
                  <a:srgbClr val="1369B2"/>
                </a:solidFill>
              </a:rPr>
              <a:t>排名前三的页面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会话页面统计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43690" y="2781722"/>
            <a:ext cx="9712135" cy="2808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4588" y="2997746"/>
            <a:ext cx="6937894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sid_total,from_url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itcast_dws.visit_dws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='2025'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monthinfo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='07'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grouptype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=3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from_url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IS NOT NULL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 BY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DESC LIMIT 3;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会话页面统计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6654" y="2421682"/>
            <a:ext cx="7723309" cy="22322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掌握业务数据分析方法，能够使用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语句进行总访问用户量统计的操作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通过查询明细事实表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的数据，统计网站的整体访问用户量，并将结果插入到汇总事实表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的相应分区中，具体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036345" y="4111935"/>
          <a:ext cx="1097111" cy="6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04900" imgH="638175" progId="Package">
                  <p:embed/>
                </p:oleObj>
              </mc:Choice>
              <mc:Fallback>
                <p:oleObj name="包装程序外壳对象" showAsIcon="1" r:id="rId8" imgW="1104900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36345" y="4111935"/>
                        <a:ext cx="1097111" cy="639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上述语句执行完成后，可查询汇总事实表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，获取</a:t>
            </a:r>
            <a:r>
              <a:rPr lang="en-US" altLang="zh-CN" sz="2000" dirty="0">
                <a:solidFill>
                  <a:srgbClr val="595959"/>
                </a:solidFill>
              </a:rPr>
              <a:t>2025</a:t>
            </a:r>
            <a:r>
              <a:rPr lang="zh-CN" altLang="en-US" sz="2000" dirty="0">
                <a:solidFill>
                  <a:srgbClr val="595959"/>
                </a:solidFill>
              </a:rPr>
              <a:t>年</a:t>
            </a:r>
            <a:r>
              <a:rPr lang="en-US" altLang="zh-CN" sz="2000" dirty="0">
                <a:solidFill>
                  <a:srgbClr val="595959"/>
                </a:solidFill>
              </a:rPr>
              <a:t>7</a:t>
            </a:r>
            <a:r>
              <a:rPr lang="zh-CN" altLang="en-US" sz="2000" dirty="0">
                <a:solidFill>
                  <a:srgbClr val="595959"/>
                </a:solidFill>
              </a:rPr>
              <a:t>月的总访问用户量，具体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43690" y="2781722"/>
            <a:ext cx="9712135" cy="252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4588" y="2997746"/>
            <a:ext cx="6937894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itcast_dws.visit_dws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='2025'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monthinfo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='07'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grouptype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='4';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690" y="2277666"/>
            <a:ext cx="6535692" cy="3674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掌握业务数据分析方法，能够使用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语句进行来源渠道访问用户量统计的操作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通过查询明细事实表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，</a:t>
            </a:r>
            <a:r>
              <a:rPr lang="zh-CN" altLang="en-US" sz="2000" dirty="0">
                <a:solidFill>
                  <a:srgbClr val="1369B2"/>
                </a:solidFill>
              </a:rPr>
              <a:t>统计不同来源渠道的访问用户量</a:t>
            </a:r>
            <a:r>
              <a:rPr lang="zh-CN" altLang="en-US" sz="2000" dirty="0">
                <a:solidFill>
                  <a:srgbClr val="595959"/>
                </a:solidFill>
              </a:rPr>
              <a:t>，并将结果插入到汇总事实表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的相应分区中，具体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923" y="2783281"/>
            <a:ext cx="3662218" cy="3936884"/>
          </a:xfrm>
          <a:prstGeom prst="rect">
            <a:avLst/>
          </a:prstGeom>
        </p:spPr>
      </p:pic>
      <p:sp>
        <p:nvSpPr>
          <p:cNvPr id="14" name="原创设计师QQ598969553          _3"/>
          <p:cNvSpPr/>
          <p:nvPr/>
        </p:nvSpPr>
        <p:spPr>
          <a:xfrm>
            <a:off x="3306588" y="3978236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原创设计师QQ598969553          _6"/>
          <p:cNvSpPr/>
          <p:nvPr/>
        </p:nvSpPr>
        <p:spPr>
          <a:xfrm>
            <a:off x="3871074" y="3752871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原创设计师QQ598969553          _7"/>
          <p:cNvSpPr txBox="1"/>
          <p:nvPr/>
        </p:nvSpPr>
        <p:spPr>
          <a:xfrm>
            <a:off x="4058704" y="3802702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334488" y="4655630"/>
            <a:ext cx="689444" cy="689444"/>
          </a:xfrm>
          <a:prstGeom prst="rect">
            <a:avLst/>
          </a:prstGeo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920" y="4139887"/>
            <a:ext cx="1076138" cy="691624"/>
          </a:xfrm>
        </p:spPr>
      </p:pic>
      <p:pic>
        <p:nvPicPr>
          <p:cNvPr id="19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185" y="4139887"/>
            <a:ext cx="1939607" cy="706935"/>
          </a:xfrm>
        </p:spPr>
      </p:pic>
      <p:pic>
        <p:nvPicPr>
          <p:cNvPr id="20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1553" y="4238883"/>
            <a:ext cx="930870" cy="576847"/>
          </a:xfrm>
        </p:spPr>
      </p:pic>
      <p:pic>
        <p:nvPicPr>
          <p:cNvPr id="21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74" y="4173951"/>
            <a:ext cx="1384341" cy="601037"/>
          </a:xfrm>
        </p:spPr>
      </p:pic>
      <p:sp>
        <p:nvSpPr>
          <p:cNvPr id="22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093894" y="4147938"/>
          <a:ext cx="1019218" cy="594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04900" imgH="638175" progId="Package">
                  <p:embed/>
                </p:oleObj>
              </mc:Choice>
              <mc:Fallback>
                <p:oleObj name="包装程序外壳对象" showAsIcon="1" r:id="rId8" imgW="110490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93894" y="4147938"/>
                        <a:ext cx="1019218" cy="594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上述语句执行完成后，可查询汇总事实表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，获取</a:t>
            </a:r>
            <a:r>
              <a:rPr lang="en-US" altLang="zh-CN" sz="2000" dirty="0">
                <a:solidFill>
                  <a:srgbClr val="595959"/>
                </a:solidFill>
              </a:rPr>
              <a:t>2025</a:t>
            </a:r>
            <a:r>
              <a:rPr lang="zh-CN" altLang="en-US" sz="2000" dirty="0">
                <a:solidFill>
                  <a:srgbClr val="595959"/>
                </a:solidFill>
              </a:rPr>
              <a:t>年</a:t>
            </a:r>
            <a:r>
              <a:rPr lang="en-US" altLang="zh-CN" sz="2000" dirty="0">
                <a:solidFill>
                  <a:srgbClr val="595959"/>
                </a:solidFill>
              </a:rPr>
              <a:t>7</a:t>
            </a:r>
            <a:r>
              <a:rPr lang="zh-CN" altLang="en-US" sz="2000" dirty="0">
                <a:solidFill>
                  <a:srgbClr val="595959"/>
                </a:solidFill>
              </a:rPr>
              <a:t>月访问用户量</a:t>
            </a:r>
            <a:r>
              <a:rPr lang="zh-CN" altLang="en-US" sz="2000" dirty="0">
                <a:solidFill>
                  <a:srgbClr val="1369B2"/>
                </a:solidFill>
              </a:rPr>
              <a:t>排名前三的来源渠道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43690" y="2781722"/>
            <a:ext cx="9712135" cy="2880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4588" y="2997746"/>
            <a:ext cx="6937894" cy="23462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sid_total,origin_channel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itcast_dws.visit_dws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='2025'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monthinfo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='07'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grouptype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=2 AND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origin_channel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!= '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未知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ORDER BY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DESC LIMIT 3;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413570"/>
            <a:ext cx="103691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来源渠道访问用户量统计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690" y="2277666"/>
            <a:ext cx="6823724" cy="38835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掌握业务数据分析方法，能够使用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语句进行咨询率统计的操作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205658"/>
            <a:ext cx="613188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实现咨询率统计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通过查询明细事实表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visit_consult_dwd</a:t>
            </a:r>
            <a:r>
              <a:rPr lang="zh-CN" altLang="en-US" sz="2000" dirty="0">
                <a:solidFill>
                  <a:srgbClr val="595959"/>
                </a:solidFill>
              </a:rPr>
              <a:t>，统计发起有效咨询的用户数量，并将结果插入到汇总事实表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consult_dws</a:t>
            </a:r>
            <a:r>
              <a:rPr lang="zh-CN" altLang="en-US" sz="2000" dirty="0">
                <a:solidFill>
                  <a:srgbClr val="595959"/>
                </a:solidFill>
              </a:rPr>
              <a:t>的相应分区中，具体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98863" y="2781722"/>
            <a:ext cx="8208912" cy="38108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89760" y="2853730"/>
            <a:ext cx="6937894" cy="37312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itcast_dws.consult_dws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PARTITION (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yearinfo,monthinfo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)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SELECT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count(DISTINCT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)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sid_total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,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yearinfo,monthinfo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FROM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itcast_dwd.visit_consult_dwd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WHERE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msg_count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&gt;= 1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GROUP BY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yearinfo,monthinfo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根据</a:t>
            </a:r>
            <a:r>
              <a:rPr lang="zh-CN" altLang="en-US" sz="2000" dirty="0">
                <a:solidFill>
                  <a:srgbClr val="1369B2"/>
                </a:solidFill>
              </a:rPr>
              <a:t>访问用户量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咨询用户量计算网站的咨询率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74" y="2414925"/>
            <a:ext cx="3662218" cy="3936884"/>
          </a:xfrm>
          <a:prstGeom prst="rect">
            <a:avLst/>
          </a:prstGeom>
        </p:spPr>
      </p:pic>
      <p:sp>
        <p:nvSpPr>
          <p:cNvPr id="10" name="原创设计师QQ598969553          _3"/>
          <p:cNvSpPr/>
          <p:nvPr/>
        </p:nvSpPr>
        <p:spPr>
          <a:xfrm>
            <a:off x="3429039" y="360988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原创设计师QQ598969553          _6"/>
          <p:cNvSpPr/>
          <p:nvPr/>
        </p:nvSpPr>
        <p:spPr>
          <a:xfrm>
            <a:off x="3993525" y="338451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原创设计师QQ598969553          _7"/>
          <p:cNvSpPr txBox="1"/>
          <p:nvPr/>
        </p:nvSpPr>
        <p:spPr>
          <a:xfrm>
            <a:off x="4181155" y="343434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456939" y="4287274"/>
            <a:ext cx="689444" cy="689444"/>
          </a:xfrm>
          <a:prstGeom prst="rect">
            <a:avLst/>
          </a:prstGeom>
        </p:spPr>
      </p:pic>
      <p:pic>
        <p:nvPicPr>
          <p:cNvPr id="14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371" y="3771531"/>
            <a:ext cx="1076138" cy="691624"/>
          </a:xfr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636" y="3771531"/>
            <a:ext cx="1939607" cy="706935"/>
          </a:xfrm>
        </p:spPr>
      </p:pic>
      <p:pic>
        <p:nvPicPr>
          <p:cNvPr id="16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004" y="3870527"/>
            <a:ext cx="930870" cy="576847"/>
          </a:xfrm>
        </p:spPr>
      </p:pic>
      <p:pic>
        <p:nvPicPr>
          <p:cNvPr id="17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3525" y="3805595"/>
            <a:ext cx="1384341" cy="601037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93746" y="3777263"/>
          <a:ext cx="1278605" cy="597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381125" imgH="638175" progId="Package">
                  <p:embed/>
                </p:oleObj>
              </mc:Choice>
              <mc:Fallback>
                <p:oleObj name="包装程序外壳对象" showAsIcon="1" r:id="rId8" imgW="1381125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93746" y="3777263"/>
                        <a:ext cx="1278605" cy="597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上述语句执行完成后的效果如图。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8.6.5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咨询率统计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493690"/>
            <a:ext cx="6624736" cy="37250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517198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任务：实现数据可视化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557586"/>
            <a:ext cx="6336704" cy="365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1648813"/>
            <a:ext cx="5987863" cy="33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我们的日常生活中，数据无处不在。从社交媒体的互动记录，到企业的经营数据，再到政府的统计报告，数据已经成为我们生活的一部分。然而，理解和解释这些数据并不总是那么容易。因此，数据可视化变得非常重要。数据可视化是一种将复杂数据转换为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直观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易于解释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的视觉形式的方法，它通过利用图形、图表和其他可视化元素来呈现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数据的模式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趋势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。本任务将详细介绍如何使用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对部分数据分析的结果进行可视化展示。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任务：实现数据可视化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了解数据可视化，能够完成将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数据分析结果导出到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导出分析结果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819710" y="2295521"/>
            <a:ext cx="6388982" cy="23515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在本项目中，主要对</a:t>
            </a:r>
            <a:r>
              <a:rPr lang="zh-CN" altLang="en-US" sz="2000" dirty="0">
                <a:solidFill>
                  <a:srgbClr val="1369B2"/>
                </a:solidFill>
              </a:rPr>
              <a:t>访问用户量统计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</a:rPr>
              <a:t>会话页面统计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来源渠道访问用户量</a:t>
            </a:r>
            <a:r>
              <a:rPr lang="zh-CN" altLang="en-US" sz="2000" dirty="0">
                <a:solidFill>
                  <a:srgbClr val="595959"/>
                </a:solidFill>
              </a:rPr>
              <a:t>统计三个分析结果进行可视化展示。因此，为了便于</a:t>
            </a:r>
            <a:r>
              <a:rPr lang="en-US" altLang="zh-CN" sz="2000" dirty="0">
                <a:solidFill>
                  <a:srgbClr val="595959"/>
                </a:solidFill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</a:rPr>
              <a:t>连接和展示，需要通过</a:t>
            </a:r>
            <a:r>
              <a:rPr lang="en-US" altLang="zh-CN" sz="2000" dirty="0">
                <a:solidFill>
                  <a:srgbClr val="1369B2"/>
                </a:solidFill>
              </a:rPr>
              <a:t>Spark</a:t>
            </a:r>
            <a:r>
              <a:rPr lang="zh-CN" altLang="en-US" sz="2000" dirty="0">
                <a:solidFill>
                  <a:srgbClr val="1369B2"/>
                </a:solidFill>
              </a:rPr>
              <a:t>程序</a:t>
            </a:r>
            <a:r>
              <a:rPr lang="zh-CN" altLang="en-US" sz="2000" dirty="0">
                <a:solidFill>
                  <a:srgbClr val="595959"/>
                </a:solidFill>
              </a:rPr>
              <a:t>将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中汇总事实表</a:t>
            </a:r>
            <a:r>
              <a:rPr lang="en-US" altLang="zh-CN" sz="2000" dirty="0" err="1">
                <a:solidFill>
                  <a:srgbClr val="1369B2"/>
                </a:solidFill>
              </a:rPr>
              <a:t>visit_dws</a:t>
            </a:r>
            <a:r>
              <a:rPr lang="zh-CN" altLang="en-US" sz="2000" dirty="0">
                <a:solidFill>
                  <a:srgbClr val="1369B2"/>
                </a:solidFill>
              </a:rPr>
              <a:t>的分析结果导出到</a:t>
            </a:r>
            <a:r>
              <a:rPr lang="en-US" altLang="zh-CN" sz="2000" dirty="0">
                <a:solidFill>
                  <a:srgbClr val="1369B2"/>
                </a:solidFill>
              </a:rPr>
              <a:t>MySQL</a:t>
            </a:r>
            <a:r>
              <a:rPr lang="zh-CN" altLang="en-US" sz="2000" dirty="0">
                <a:solidFill>
                  <a:srgbClr val="1369B2"/>
                </a:solidFill>
              </a:rPr>
              <a:t>数据库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205658"/>
            <a:ext cx="6805930" cy="2592288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导出分析结果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的数据库</a:t>
            </a:r>
            <a:r>
              <a:rPr lang="en-US" altLang="zh-CN" sz="2000" dirty="0" err="1">
                <a:solidFill>
                  <a:srgbClr val="595959"/>
                </a:solidFill>
              </a:rPr>
              <a:t>nev</a:t>
            </a:r>
            <a:r>
              <a:rPr lang="zh-CN" altLang="en-US" sz="2000" dirty="0">
                <a:solidFill>
                  <a:srgbClr val="595959"/>
                </a:solidFill>
              </a:rPr>
              <a:t>中创建与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itcast_dws</a:t>
            </a:r>
            <a:r>
              <a:rPr lang="zh-CN" altLang="en-US" sz="2000" dirty="0">
                <a:solidFill>
                  <a:srgbClr val="595959"/>
                </a:solidFill>
              </a:rPr>
              <a:t>中汇总事实表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结构和名称相同的表。在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命令行界面执行如下命令。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74" y="2414925"/>
            <a:ext cx="3662218" cy="3936884"/>
          </a:xfrm>
          <a:prstGeom prst="rect">
            <a:avLst/>
          </a:prstGeom>
        </p:spPr>
      </p:pic>
      <p:sp>
        <p:nvSpPr>
          <p:cNvPr id="10" name="原创设计师QQ598969553          _3"/>
          <p:cNvSpPr/>
          <p:nvPr/>
        </p:nvSpPr>
        <p:spPr>
          <a:xfrm>
            <a:off x="3429039" y="360988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原创设计师QQ598969553          _6"/>
          <p:cNvSpPr/>
          <p:nvPr/>
        </p:nvSpPr>
        <p:spPr>
          <a:xfrm>
            <a:off x="3993525" y="338451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原创设计师QQ598969553          _7"/>
          <p:cNvSpPr txBox="1"/>
          <p:nvPr/>
        </p:nvSpPr>
        <p:spPr>
          <a:xfrm>
            <a:off x="4181155" y="343434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456939" y="4287274"/>
            <a:ext cx="689444" cy="689444"/>
          </a:xfrm>
          <a:prstGeom prst="rect">
            <a:avLst/>
          </a:prstGeom>
        </p:spPr>
      </p:pic>
      <p:pic>
        <p:nvPicPr>
          <p:cNvPr id="14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371" y="3771531"/>
            <a:ext cx="1076138" cy="691624"/>
          </a:xfr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636" y="3771531"/>
            <a:ext cx="1939607" cy="706935"/>
          </a:xfrm>
        </p:spPr>
      </p:pic>
      <p:pic>
        <p:nvPicPr>
          <p:cNvPr id="16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004" y="3870527"/>
            <a:ext cx="930870" cy="576847"/>
          </a:xfrm>
        </p:spPr>
      </p:pic>
      <p:pic>
        <p:nvPicPr>
          <p:cNvPr id="17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3525" y="3805595"/>
            <a:ext cx="1384341" cy="601037"/>
          </a:xfrm>
        </p:spPr>
      </p:pic>
      <p:sp>
        <p:nvSpPr>
          <p:cNvPr id="1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导出分析结果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065044" y="3761254"/>
          <a:ext cx="1009079" cy="64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000125" imgH="638175" progId="Package">
                  <p:embed/>
                </p:oleObj>
              </mc:Choice>
              <mc:Fallback>
                <p:oleObj name="包装程序外壳对象" showAsIcon="1" r:id="rId8" imgW="1000125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65044" y="3761254"/>
                        <a:ext cx="1009079" cy="64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在项目</a:t>
            </a:r>
            <a:r>
              <a:rPr lang="en-US" altLang="zh-CN" sz="2000" dirty="0" err="1">
                <a:solidFill>
                  <a:srgbClr val="1369B2"/>
                </a:solidFill>
              </a:rPr>
              <a:t>hive_project</a:t>
            </a:r>
            <a:r>
              <a:rPr lang="zh-CN" altLang="en-US" sz="2000" dirty="0">
                <a:solidFill>
                  <a:srgbClr val="595959"/>
                </a:solidFill>
              </a:rPr>
              <a:t>中创建一个名为</a:t>
            </a:r>
            <a:r>
              <a:rPr lang="en-US" altLang="zh-CN" sz="2000" dirty="0" err="1">
                <a:solidFill>
                  <a:srgbClr val="1369B2"/>
                </a:solidFill>
              </a:rPr>
              <a:t>hive_to_mysql</a:t>
            </a:r>
            <a:r>
              <a:rPr lang="zh-CN" altLang="en-US" sz="2000" dirty="0">
                <a:solidFill>
                  <a:srgbClr val="1369B2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</a:rPr>
              <a:t>Python</a:t>
            </a:r>
            <a:r>
              <a:rPr lang="zh-CN" altLang="en-US" sz="2000" dirty="0">
                <a:solidFill>
                  <a:srgbClr val="1369B2"/>
                </a:solidFill>
              </a:rPr>
              <a:t>文件</a:t>
            </a:r>
            <a:r>
              <a:rPr lang="zh-CN" altLang="en-US" sz="2000" dirty="0">
                <a:solidFill>
                  <a:srgbClr val="595959"/>
                </a:solidFill>
              </a:rPr>
              <a:t>，在该文件中实现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程序，用于</a:t>
            </a:r>
            <a:r>
              <a:rPr lang="zh-CN" altLang="en-US" sz="2000" dirty="0">
                <a:solidFill>
                  <a:srgbClr val="1369B2"/>
                </a:solidFill>
              </a:rPr>
              <a:t>将</a:t>
            </a:r>
            <a:r>
              <a:rPr lang="en-US" altLang="zh-CN" sz="2000" dirty="0">
                <a:solidFill>
                  <a:srgbClr val="1369B2"/>
                </a:solidFill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</a:rPr>
              <a:t>数据仓库中存储的分析结果导出到</a:t>
            </a:r>
            <a:r>
              <a:rPr lang="en-US" altLang="zh-CN" sz="2000" dirty="0">
                <a:solidFill>
                  <a:srgbClr val="1369B2"/>
                </a:solidFill>
              </a:rPr>
              <a:t>MySQL</a:t>
            </a:r>
            <a:r>
              <a:rPr lang="zh-CN" altLang="en-US" sz="2000" dirty="0">
                <a:solidFill>
                  <a:srgbClr val="1369B2"/>
                </a:solidFill>
              </a:rPr>
              <a:t>数据库</a:t>
            </a:r>
            <a:r>
              <a:rPr lang="zh-CN" altLang="en-US" sz="2000" dirty="0">
                <a:solidFill>
                  <a:srgbClr val="595959"/>
                </a:solidFill>
              </a:rPr>
              <a:t>中，具体代码如文件。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74" y="2414925"/>
            <a:ext cx="3662218" cy="3936884"/>
          </a:xfrm>
          <a:prstGeom prst="rect">
            <a:avLst/>
          </a:prstGeom>
        </p:spPr>
      </p:pic>
      <p:sp>
        <p:nvSpPr>
          <p:cNvPr id="10" name="原创设计师QQ598969553          _3"/>
          <p:cNvSpPr/>
          <p:nvPr/>
        </p:nvSpPr>
        <p:spPr>
          <a:xfrm>
            <a:off x="3429039" y="360988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原创设计师QQ598969553          _6"/>
          <p:cNvSpPr/>
          <p:nvPr/>
        </p:nvSpPr>
        <p:spPr>
          <a:xfrm>
            <a:off x="3993525" y="338451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原创设计师QQ598969553          _7"/>
          <p:cNvSpPr txBox="1"/>
          <p:nvPr/>
        </p:nvSpPr>
        <p:spPr>
          <a:xfrm>
            <a:off x="4181155" y="343434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456939" y="4287274"/>
            <a:ext cx="689444" cy="689444"/>
          </a:xfrm>
          <a:prstGeom prst="rect">
            <a:avLst/>
          </a:prstGeom>
        </p:spPr>
      </p:pic>
      <p:pic>
        <p:nvPicPr>
          <p:cNvPr id="14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371" y="3771531"/>
            <a:ext cx="1076138" cy="691624"/>
          </a:xfr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636" y="3771531"/>
            <a:ext cx="1939607" cy="706935"/>
          </a:xfrm>
        </p:spPr>
      </p:pic>
      <p:pic>
        <p:nvPicPr>
          <p:cNvPr id="16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004" y="3870527"/>
            <a:ext cx="930870" cy="576847"/>
          </a:xfrm>
        </p:spPr>
      </p:pic>
      <p:pic>
        <p:nvPicPr>
          <p:cNvPr id="17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3525" y="3805595"/>
            <a:ext cx="1384341" cy="601037"/>
          </a:xfrm>
        </p:spPr>
      </p:pic>
      <p:sp>
        <p:nvSpPr>
          <p:cNvPr id="1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导出分析结果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854067" y="3760669"/>
          <a:ext cx="1708489" cy="622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771650" imgH="638175" progId="Package">
                  <p:embed/>
                </p:oleObj>
              </mc:Choice>
              <mc:Fallback>
                <p:oleObj name="包装程序外壳对象" showAsIcon="1" r:id="rId8" imgW="1771650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54067" y="3760669"/>
                        <a:ext cx="1708489" cy="622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为了便于在后续步骤中，在虚拟机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中使用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spark-submit</a:t>
            </a:r>
            <a:r>
              <a:rPr lang="zh-CN" altLang="en-US" sz="2000" dirty="0">
                <a:solidFill>
                  <a:srgbClr val="595959"/>
                </a:solidFill>
              </a:rPr>
              <a:t>命令将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hive_to_mysql.py</a:t>
            </a:r>
            <a:r>
              <a:rPr lang="zh-CN" altLang="en-US" sz="2000" dirty="0">
                <a:solidFill>
                  <a:srgbClr val="595959"/>
                </a:solidFill>
              </a:rPr>
              <a:t>文件中编写的</a:t>
            </a:r>
            <a:r>
              <a:rPr lang="en-US" altLang="zh-CN" sz="2000" dirty="0">
                <a:solidFill>
                  <a:srgbClr val="595959"/>
                </a:solidFill>
              </a:rPr>
              <a:t>Spark</a:t>
            </a:r>
            <a:r>
              <a:rPr lang="zh-CN" altLang="en-US" sz="2000" dirty="0">
                <a:solidFill>
                  <a:srgbClr val="595959"/>
                </a:solidFill>
              </a:rPr>
              <a:t>程序提交到</a:t>
            </a:r>
            <a:r>
              <a:rPr lang="en-US" altLang="zh-CN" sz="2000" dirty="0">
                <a:solidFill>
                  <a:srgbClr val="595959"/>
                </a:solidFill>
              </a:rPr>
              <a:t>YARN</a:t>
            </a:r>
            <a:r>
              <a:rPr lang="zh-CN" altLang="en-US" sz="2000" dirty="0">
                <a:solidFill>
                  <a:srgbClr val="595959"/>
                </a:solidFill>
              </a:rPr>
              <a:t>集群运行，此处将该文件上传到虚拟机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/export/data</a:t>
            </a:r>
            <a:r>
              <a:rPr lang="zh-CN" altLang="en-US" sz="2000" dirty="0">
                <a:solidFill>
                  <a:srgbClr val="595959"/>
                </a:solidFill>
              </a:rPr>
              <a:t>目录中。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导出分析结果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5366" y="3213770"/>
            <a:ext cx="3456384" cy="3429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2891701" y="1341562"/>
            <a:ext cx="8460089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1369B2"/>
                </a:solidFill>
              </a:rPr>
              <a:t>itcast_dws</a:t>
            </a:r>
            <a:r>
              <a:rPr lang="zh-CN" altLang="en-US" sz="2000" dirty="0">
                <a:solidFill>
                  <a:srgbClr val="595959"/>
                </a:solidFill>
              </a:rPr>
              <a:t>中表</a:t>
            </a:r>
            <a:r>
              <a:rPr lang="en-US" altLang="zh-CN" sz="2000" dirty="0" err="1">
                <a:solidFill>
                  <a:srgbClr val="1369B2"/>
                </a:solidFill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的数据导出到</a:t>
            </a:r>
            <a:r>
              <a:rPr lang="en-US" altLang="zh-CN" sz="2000" dirty="0">
                <a:solidFill>
                  <a:srgbClr val="595959"/>
                </a:solidFill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</a:rPr>
              <a:t>数据库</a:t>
            </a:r>
            <a:r>
              <a:rPr lang="en-US" altLang="zh-CN" sz="2000" dirty="0" err="1">
                <a:solidFill>
                  <a:srgbClr val="1369B2"/>
                </a:solidFill>
              </a:rPr>
              <a:t>nev</a:t>
            </a:r>
            <a:r>
              <a:rPr lang="zh-CN" altLang="en-US" sz="2000" dirty="0">
                <a:solidFill>
                  <a:srgbClr val="595959"/>
                </a:solidFill>
              </a:rPr>
              <a:t>中的表</a:t>
            </a:r>
            <a:r>
              <a:rPr lang="en-US" altLang="zh-CN" sz="2000" dirty="0" err="1">
                <a:solidFill>
                  <a:srgbClr val="1369B2"/>
                </a:solidFill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，在虚拟机</a:t>
            </a:r>
            <a:r>
              <a:rPr lang="en-US" altLang="zh-CN" sz="2000" dirty="0">
                <a:solidFill>
                  <a:srgbClr val="595959"/>
                </a:solidFill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54646" y="142360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43758" y="155934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74" y="2414925"/>
            <a:ext cx="3662218" cy="3936884"/>
          </a:xfrm>
          <a:prstGeom prst="rect">
            <a:avLst/>
          </a:prstGeom>
        </p:spPr>
      </p:pic>
      <p:sp>
        <p:nvSpPr>
          <p:cNvPr id="10" name="原创设计师QQ598969553          _3"/>
          <p:cNvSpPr/>
          <p:nvPr/>
        </p:nvSpPr>
        <p:spPr>
          <a:xfrm>
            <a:off x="3429039" y="360988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原创设计师QQ598969553          _6"/>
          <p:cNvSpPr/>
          <p:nvPr/>
        </p:nvSpPr>
        <p:spPr>
          <a:xfrm>
            <a:off x="3993525" y="338451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原创设计师QQ598969553          _7"/>
          <p:cNvSpPr txBox="1"/>
          <p:nvPr/>
        </p:nvSpPr>
        <p:spPr>
          <a:xfrm>
            <a:off x="4181155" y="343434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3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456939" y="4287274"/>
            <a:ext cx="689444" cy="689444"/>
          </a:xfrm>
          <a:prstGeom prst="rect">
            <a:avLst/>
          </a:prstGeom>
        </p:spPr>
      </p:pic>
      <p:pic>
        <p:nvPicPr>
          <p:cNvPr id="14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371" y="3771531"/>
            <a:ext cx="1076138" cy="691624"/>
          </a:xfrm>
        </p:spPr>
      </p:pic>
      <p:pic>
        <p:nvPicPr>
          <p:cNvPr id="15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636" y="3771531"/>
            <a:ext cx="1939607" cy="706935"/>
          </a:xfrm>
        </p:spPr>
      </p:pic>
      <p:pic>
        <p:nvPicPr>
          <p:cNvPr id="16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004" y="3870527"/>
            <a:ext cx="930870" cy="576847"/>
          </a:xfrm>
        </p:spPr>
      </p:pic>
      <p:pic>
        <p:nvPicPr>
          <p:cNvPr id="17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3525" y="3805595"/>
            <a:ext cx="1384341" cy="601037"/>
          </a:xfrm>
        </p:spPr>
      </p:pic>
      <p:sp>
        <p:nvSpPr>
          <p:cNvPr id="1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导出分析结果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181155" y="3771531"/>
          <a:ext cx="1124200" cy="655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104900" imgH="638175" progId="Package">
                  <p:embed/>
                </p:oleObj>
              </mc:Choice>
              <mc:Fallback>
                <p:oleObj name="包装程序外壳对象" showAsIcon="1" r:id="rId8" imgW="1104900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81155" y="3771531"/>
                        <a:ext cx="1124200" cy="655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了解数据可视化，能够完成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配置数据集的操作。</a:t>
            </a:r>
            <a:endParaRPr lang="en-US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890800" y="2404014"/>
            <a:ext cx="6388982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1369B2"/>
                </a:solidFill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</a:rPr>
              <a:t>是一款国内知名的</a:t>
            </a:r>
            <a:r>
              <a:rPr lang="zh-CN" altLang="en-US" sz="2000" dirty="0">
                <a:solidFill>
                  <a:srgbClr val="1369B2"/>
                </a:solidFill>
              </a:rPr>
              <a:t>商业智能</a:t>
            </a:r>
            <a:r>
              <a:rPr lang="zh-CN" altLang="en-US" sz="2000" dirty="0">
                <a:solidFill>
                  <a:srgbClr val="595959"/>
                </a:solidFill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</a:rPr>
              <a:t>BI</a:t>
            </a:r>
            <a:r>
              <a:rPr lang="zh-CN" altLang="en-US" sz="2000" dirty="0">
                <a:solidFill>
                  <a:srgbClr val="595959"/>
                </a:solidFill>
              </a:rPr>
              <a:t>，</a:t>
            </a:r>
            <a:r>
              <a:rPr lang="en-US" altLang="zh-CN" sz="2000" dirty="0">
                <a:solidFill>
                  <a:srgbClr val="595959"/>
                </a:solidFill>
              </a:rPr>
              <a:t>Business Intelligence</a:t>
            </a:r>
            <a:r>
              <a:rPr lang="zh-CN" altLang="en-US" sz="2000" dirty="0">
                <a:solidFill>
                  <a:srgbClr val="595959"/>
                </a:solidFill>
              </a:rPr>
              <a:t>）工具，主要应用于</a:t>
            </a:r>
            <a:r>
              <a:rPr lang="zh-CN" altLang="en-US" sz="2000" dirty="0">
                <a:solidFill>
                  <a:srgbClr val="1369B2"/>
                </a:solidFill>
              </a:rPr>
              <a:t>企业级数据分析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决策支持</a:t>
            </a:r>
            <a:r>
              <a:rPr lang="zh-CN" altLang="en-US" sz="2000" dirty="0">
                <a:solidFill>
                  <a:srgbClr val="595959"/>
                </a:solidFill>
              </a:rPr>
              <a:t>。该工具提供丰富的</a:t>
            </a:r>
            <a:r>
              <a:rPr lang="zh-CN" altLang="en-US" sz="2000" dirty="0">
                <a:solidFill>
                  <a:srgbClr val="1369B2"/>
                </a:solidFill>
              </a:rPr>
              <a:t>图表</a:t>
            </a:r>
            <a:r>
              <a:rPr lang="zh-CN" altLang="en-US" sz="2000" dirty="0">
                <a:solidFill>
                  <a:srgbClr val="595959"/>
                </a:solidFill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</a:rPr>
              <a:t>报表设计功能</a:t>
            </a:r>
            <a:r>
              <a:rPr lang="zh-CN" altLang="en-US" sz="2000" dirty="0">
                <a:solidFill>
                  <a:srgbClr val="595959"/>
                </a:solidFill>
              </a:rPr>
              <a:t>，能够满足企业不同层级、不同角色的数据可视化需求。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205658"/>
            <a:ext cx="6805930" cy="2376264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557587"/>
            <a:ext cx="633670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1668932"/>
            <a:ext cx="5987863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在使用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之前，需要在本地计算机上完成软件的安装与基本配置。有关安装与配置的详细步骤，读者可参考本书配套资源中提供的补充文档。完成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的安装与配置后，需要在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中配置数据集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，以便从指定数据源中读取用于可视化展示的数据。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982638" y="1269554"/>
            <a:ext cx="1044116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中配置数据集的操作主要包括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配置数据连接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两部分，具体介绍如下。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66105" y="2925738"/>
            <a:ext cx="7392567" cy="2887730"/>
            <a:chOff x="2734656" y="2791708"/>
            <a:chExt cx="5343198" cy="2087200"/>
          </a:xfrm>
        </p:grpSpPr>
        <p:sp>
          <p:nvSpPr>
            <p:cNvPr id="8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新建数据集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配置数据连接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094" y="1845618"/>
            <a:ext cx="612068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231110" y="1956963"/>
            <a:ext cx="5802243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中配置数据连接的目的是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指定获取所需数据的数据源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。接下来，将演示如何在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中配置数据连接，以连接虚拟机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配置数据连接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配置数据连接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 err="1">
                <a:solidFill>
                  <a:srgbClr val="595959"/>
                </a:solidFill>
              </a:rPr>
              <a:t>FineBI</a:t>
            </a:r>
            <a:r>
              <a:rPr lang="zh-CN" altLang="en-US" dirty="0">
                <a:solidFill>
                  <a:srgbClr val="595959"/>
                </a:solidFill>
              </a:rPr>
              <a:t>平台的主界面，依次单击“</a:t>
            </a:r>
            <a:r>
              <a:rPr lang="zh-CN" altLang="en-US" dirty="0">
                <a:solidFill>
                  <a:srgbClr val="1369B2"/>
                </a:solidFill>
              </a:rPr>
              <a:t>管理系统</a:t>
            </a:r>
            <a:r>
              <a:rPr lang="zh-CN" altLang="en-US" dirty="0">
                <a:solidFill>
                  <a:srgbClr val="595959"/>
                </a:solidFill>
              </a:rPr>
              <a:t>”→“</a:t>
            </a:r>
            <a:r>
              <a:rPr lang="zh-CN" altLang="en-US" dirty="0">
                <a:solidFill>
                  <a:srgbClr val="1369B2"/>
                </a:solidFill>
              </a:rPr>
              <a:t>数据连接</a:t>
            </a:r>
            <a:r>
              <a:rPr lang="zh-CN" altLang="en-US" dirty="0">
                <a:solidFill>
                  <a:srgbClr val="595959"/>
                </a:solidFill>
              </a:rPr>
              <a:t>”→“</a:t>
            </a:r>
            <a:r>
              <a:rPr lang="zh-CN" altLang="en-US" dirty="0">
                <a:solidFill>
                  <a:srgbClr val="1369B2"/>
                </a:solidFill>
              </a:rPr>
              <a:t>数据连接管理</a:t>
            </a:r>
            <a:r>
              <a:rPr lang="zh-CN" altLang="en-US" dirty="0">
                <a:solidFill>
                  <a:srgbClr val="595959"/>
                </a:solidFill>
              </a:rPr>
              <a:t>”选项配置</a:t>
            </a:r>
            <a:r>
              <a:rPr lang="en-US" altLang="zh-CN" dirty="0" err="1">
                <a:solidFill>
                  <a:srgbClr val="595959"/>
                </a:solidFill>
              </a:rPr>
              <a:t>FineBI</a:t>
            </a:r>
            <a:r>
              <a:rPr lang="zh-CN" altLang="en-US" dirty="0">
                <a:solidFill>
                  <a:srgbClr val="595959"/>
                </a:solidFill>
              </a:rPr>
              <a:t>的数据连接，如图。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3069754"/>
            <a:ext cx="6192688" cy="354470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配置数据连接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4635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在“配置</a:t>
            </a:r>
            <a:r>
              <a:rPr lang="en-US" altLang="zh-CN" dirty="0" err="1">
                <a:solidFill>
                  <a:srgbClr val="595959"/>
                </a:solidFill>
              </a:rPr>
              <a:t>FineBI</a:t>
            </a:r>
            <a:r>
              <a:rPr lang="zh-CN" altLang="en-US" dirty="0">
                <a:solidFill>
                  <a:srgbClr val="595959"/>
                </a:solidFill>
              </a:rPr>
              <a:t>的数据连接”界面，单击“</a:t>
            </a:r>
            <a:r>
              <a:rPr lang="zh-CN" altLang="en-US" dirty="0">
                <a:solidFill>
                  <a:srgbClr val="1369B2"/>
                </a:solidFill>
              </a:rPr>
              <a:t>新建数据连接</a:t>
            </a:r>
            <a:r>
              <a:rPr lang="zh-CN" altLang="en-US" dirty="0">
                <a:solidFill>
                  <a:srgbClr val="595959"/>
                </a:solidFill>
              </a:rPr>
              <a:t>”按钮，如图。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925738"/>
            <a:ext cx="6336704" cy="362714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配置数据连接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4635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单击“</a:t>
            </a:r>
            <a:r>
              <a:rPr lang="en-US" altLang="zh-CN" dirty="0">
                <a:solidFill>
                  <a:srgbClr val="595959"/>
                </a:solidFill>
              </a:rPr>
              <a:t>MySQL”</a:t>
            </a:r>
            <a:r>
              <a:rPr lang="zh-CN" altLang="en-US" dirty="0">
                <a:solidFill>
                  <a:srgbClr val="595959"/>
                </a:solidFill>
              </a:rPr>
              <a:t>选项选择使用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作为</a:t>
            </a:r>
            <a:r>
              <a:rPr lang="zh-CN" altLang="en-US" dirty="0">
                <a:solidFill>
                  <a:srgbClr val="1369B2"/>
                </a:solidFill>
              </a:rPr>
              <a:t>数据源</a:t>
            </a:r>
            <a:r>
              <a:rPr lang="zh-CN" altLang="en-US" dirty="0">
                <a:solidFill>
                  <a:srgbClr val="595959"/>
                </a:solidFill>
              </a:rPr>
              <a:t>，并且设置数据连接的相关信息，如图。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763581"/>
            <a:ext cx="5976664" cy="38654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5" name="直接箭头连接符 14"/>
          <p:cNvCxnSpPr/>
          <p:nvPr/>
        </p:nvCxnSpPr>
        <p:spPr>
          <a:xfrm>
            <a:off x="6743278" y="3717826"/>
            <a:ext cx="64807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7"/>
          <p:cNvSpPr txBox="1"/>
          <p:nvPr/>
        </p:nvSpPr>
        <p:spPr>
          <a:xfrm>
            <a:off x="7463356" y="3500874"/>
            <a:ext cx="417646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定义数据连接的名称为教育大数据分析平台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63358" y="3466297"/>
            <a:ext cx="3960440" cy="4374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6095206" y="4221882"/>
            <a:ext cx="64807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7"/>
          <p:cNvSpPr txBox="1"/>
          <p:nvPr/>
        </p:nvSpPr>
        <p:spPr>
          <a:xfrm>
            <a:off x="6743277" y="4118459"/>
            <a:ext cx="3024338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指定存储业务数据的数据库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nev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43278" y="4083882"/>
            <a:ext cx="3024336" cy="4374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>
            <a:off x="6167214" y="4653930"/>
            <a:ext cx="64807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7"/>
          <p:cNvSpPr txBox="1"/>
          <p:nvPr/>
        </p:nvSpPr>
        <p:spPr>
          <a:xfrm>
            <a:off x="6888874" y="4592554"/>
            <a:ext cx="4618305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192.168.121.134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88876" y="4557977"/>
            <a:ext cx="3814842" cy="4374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6579088" y="5446018"/>
            <a:ext cx="64807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7290605" y="5268695"/>
            <a:ext cx="3814842" cy="4374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文本框 7"/>
          <p:cNvSpPr txBox="1"/>
          <p:nvPr/>
        </p:nvSpPr>
        <p:spPr>
          <a:xfrm>
            <a:off x="7306217" y="5284708"/>
            <a:ext cx="3685534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指定用户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的密码为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Itcast@2025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配置数据连接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单击“测试连接”按钮测试名为</a:t>
            </a:r>
            <a:r>
              <a:rPr lang="zh-CN" altLang="en-US" dirty="0">
                <a:solidFill>
                  <a:srgbClr val="1369B2"/>
                </a:solidFill>
              </a:rPr>
              <a:t>教育大数据分析平台的数据连接是否可以连接</a:t>
            </a:r>
            <a:r>
              <a:rPr lang="en-US" altLang="zh-CN" dirty="0">
                <a:solidFill>
                  <a:srgbClr val="1369B2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925738"/>
            <a:ext cx="5760640" cy="37257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094" y="1845618"/>
            <a:ext cx="612068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231110" y="1956963"/>
            <a:ext cx="5802243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新建数据集的目的是在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中获取要进行可视化展示的数据。在本项目中，需要从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nev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中读取数据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获取访问用户量统计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会话页面统计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来源渠道访问用户量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统计三个分析结果，具体操作步骤如下。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</a:rPr>
              <a:t>平台的主界面单击“</a:t>
            </a:r>
            <a:r>
              <a:rPr lang="zh-CN" altLang="en-US" sz="2000" dirty="0">
                <a:solidFill>
                  <a:srgbClr val="1369B2"/>
                </a:solidFill>
              </a:rPr>
              <a:t>公共数据</a:t>
            </a:r>
            <a:r>
              <a:rPr lang="zh-CN" altLang="en-US" sz="2000" dirty="0">
                <a:solidFill>
                  <a:srgbClr val="595959"/>
                </a:solidFill>
              </a:rPr>
              <a:t>”选项进入公共数据界面，如图。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97745"/>
            <a:ext cx="5904656" cy="361177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单击“</a:t>
            </a:r>
            <a:r>
              <a:rPr lang="zh-CN" altLang="en-US" sz="2000" dirty="0">
                <a:solidFill>
                  <a:srgbClr val="1369B2"/>
                </a:solidFill>
              </a:rPr>
              <a:t>新建文件夹</a:t>
            </a:r>
            <a:r>
              <a:rPr lang="zh-CN" altLang="en-US" sz="2000" dirty="0">
                <a:solidFill>
                  <a:srgbClr val="595959"/>
                </a:solidFill>
              </a:rPr>
              <a:t>”按钮创建用于存放本项目相关数据的文件夹，并将该文件夹重命名为</a:t>
            </a:r>
            <a:r>
              <a:rPr lang="zh-CN" altLang="en-US" sz="2000" dirty="0">
                <a:solidFill>
                  <a:srgbClr val="1369B2"/>
                </a:solidFill>
              </a:rPr>
              <a:t>教育大数据分析平台</a:t>
            </a:r>
            <a:r>
              <a:rPr lang="zh-CN" altLang="en-US" sz="2000" dirty="0">
                <a:solidFill>
                  <a:srgbClr val="595959"/>
                </a:solidFill>
              </a:rPr>
              <a:t>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3134040"/>
            <a:ext cx="5688632" cy="347963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将鼠标移动至名为教育大数据分析平台的文件夹，单击该文件夹后方显示的按钮，在弹出的菜单选择“</a:t>
            </a:r>
            <a:r>
              <a:rPr lang="zh-CN" altLang="en-US" dirty="0">
                <a:solidFill>
                  <a:srgbClr val="1369B2"/>
                </a:solidFill>
              </a:rPr>
              <a:t>数据库表</a:t>
            </a:r>
            <a:r>
              <a:rPr lang="zh-CN" altLang="en-US" dirty="0">
                <a:solidFill>
                  <a:srgbClr val="595959"/>
                </a:solidFill>
              </a:rPr>
              <a:t>”选项，表示</a:t>
            </a:r>
            <a:r>
              <a:rPr lang="zh-CN" altLang="en-US" dirty="0">
                <a:solidFill>
                  <a:srgbClr val="1369B2"/>
                </a:solidFill>
              </a:rPr>
              <a:t>通过数据库中的表获取数据</a:t>
            </a:r>
            <a:r>
              <a:rPr lang="zh-CN" altLang="en-US" dirty="0">
                <a:solidFill>
                  <a:srgbClr val="595959"/>
                </a:solidFill>
              </a:rPr>
              <a:t>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97745"/>
            <a:ext cx="5976664" cy="36558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进入到数据库选表界面，在该界面中选择名为</a:t>
            </a:r>
            <a:r>
              <a:rPr lang="zh-CN" altLang="en-US" sz="2000" dirty="0">
                <a:solidFill>
                  <a:srgbClr val="1369B2"/>
                </a:solidFill>
              </a:rPr>
              <a:t>教育大数据分析平台的数据连接</a:t>
            </a:r>
            <a:r>
              <a:rPr lang="zh-CN" altLang="en-US" sz="2000" dirty="0">
                <a:solidFill>
                  <a:srgbClr val="595959"/>
                </a:solidFill>
              </a:rPr>
              <a:t>，并选中该数据连接中的表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</a:rPr>
              <a:t>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3007739"/>
            <a:ext cx="5472608" cy="36814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单击“</a:t>
            </a:r>
            <a:r>
              <a:rPr lang="zh-CN" altLang="en-US" sz="2000" dirty="0">
                <a:solidFill>
                  <a:srgbClr val="1369B2"/>
                </a:solidFill>
              </a:rPr>
              <a:t>确定</a:t>
            </a:r>
            <a:r>
              <a:rPr lang="zh-CN" altLang="en-US" sz="2000" dirty="0">
                <a:solidFill>
                  <a:srgbClr val="595959"/>
                </a:solidFill>
              </a:rPr>
              <a:t>”按钮返回公共数据界面，如图。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925738"/>
            <a:ext cx="6120680" cy="366140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8.7.2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配置数据集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12945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名为教育大数据分析平台的文件夹中添加的表并不会立即从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中相应的表获取数据，用户需要进行手动的数据更新操作。在“公共数据界面”，单击“更新数据”按钮，如图 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新建数据集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3357786"/>
            <a:ext cx="6048672" cy="33588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了解数据可视化，能够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实现访问用户量统计可视化的操作。</a:t>
            </a:r>
            <a:endParaRPr lang="en-US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943078" y="2781722"/>
            <a:ext cx="638898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利用</a:t>
            </a:r>
            <a:r>
              <a:rPr lang="en-US" altLang="zh-CN" sz="2000" dirty="0" err="1">
                <a:solidFill>
                  <a:srgbClr val="1369B2"/>
                </a:solidFill>
              </a:rPr>
              <a:t>FineBI</a:t>
            </a:r>
            <a:r>
              <a:rPr lang="zh-CN" altLang="en-US" sz="2000" dirty="0">
                <a:solidFill>
                  <a:srgbClr val="1369B2"/>
                </a:solidFill>
              </a:rPr>
              <a:t>中的区域地图对访问用户量统计的分析结果</a:t>
            </a:r>
            <a:r>
              <a:rPr lang="zh-CN" altLang="en-US" sz="2000" dirty="0">
                <a:solidFill>
                  <a:srgbClr val="595959"/>
                </a:solidFill>
              </a:rPr>
              <a:t>进行可视化展示，具体实现过程如下。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493690"/>
            <a:ext cx="6805930" cy="1656184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028972"/>
            <a:ext cx="5987863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中用于进行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的容器，所有关于数据分析和可视化的操作均在分析主题中进行。接下来，将演示如何在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中创建分析主题，用于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展示访问用户量统计的分析结果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56895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</a:t>
            </a:r>
            <a:r>
              <a:rPr lang="en-US" altLang="zh-CN" sz="2000" dirty="0" err="1">
                <a:solidFill>
                  <a:srgbClr val="595959"/>
                </a:solidFill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</a:rPr>
              <a:t>平台的主界面单击“</a:t>
            </a:r>
            <a:r>
              <a:rPr lang="zh-CN" altLang="en-US" sz="2000" dirty="0">
                <a:solidFill>
                  <a:srgbClr val="1369B2"/>
                </a:solidFill>
              </a:rPr>
              <a:t>我的分析</a:t>
            </a:r>
            <a:r>
              <a:rPr lang="zh-CN" altLang="en-US" sz="2000" dirty="0">
                <a:solidFill>
                  <a:srgbClr val="595959"/>
                </a:solidFill>
              </a:rPr>
              <a:t>”选项进入我的分析界面，如图。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25738"/>
            <a:ext cx="6840760" cy="353490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将鼠标移动至“</a:t>
            </a:r>
            <a:r>
              <a:rPr lang="zh-CN" altLang="en-US" sz="2000" dirty="0">
                <a:solidFill>
                  <a:srgbClr val="1369B2"/>
                </a:solidFill>
              </a:rPr>
              <a:t>全部分析</a:t>
            </a:r>
            <a:r>
              <a:rPr lang="zh-CN" altLang="en-US" sz="2000" dirty="0">
                <a:solidFill>
                  <a:srgbClr val="595959"/>
                </a:solidFill>
              </a:rPr>
              <a:t>”选项，单击该选项后方显示的     按钮，在弹出的菜单选择“</a:t>
            </a:r>
            <a:r>
              <a:rPr lang="zh-CN" altLang="en-US" sz="2000" dirty="0">
                <a:solidFill>
                  <a:srgbClr val="1369B2"/>
                </a:solidFill>
              </a:rPr>
              <a:t>文件夹</a:t>
            </a:r>
            <a:r>
              <a:rPr lang="zh-CN" altLang="en-US" sz="2000" dirty="0">
                <a:solidFill>
                  <a:srgbClr val="595959"/>
                </a:solidFill>
              </a:rPr>
              <a:t>”选项，创建用于存放本项目相关分析主题的文件夹，并重命名为教育大数据分析平台，如图。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3529631"/>
            <a:ext cx="5934113" cy="306296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9538" y="2098931"/>
            <a:ext cx="205293" cy="205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18898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将鼠标移动至名为教育大数据分析平台的文件夹，单击该文件夹后方显示的     按钮，在弹出的菜单选择“</a:t>
            </a:r>
            <a:r>
              <a:rPr lang="zh-CN" altLang="en-US" sz="2000" dirty="0">
                <a:solidFill>
                  <a:srgbClr val="1369B2"/>
                </a:solidFill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</a:rPr>
              <a:t>”选项，在名为教育大数据分析平台的文件夹中新建分析主题。此时，浏览器会跳转到“分析主题”窗口，并弹出“</a:t>
            </a:r>
            <a:r>
              <a:rPr lang="zh-CN" altLang="en-US" sz="2000" dirty="0">
                <a:solidFill>
                  <a:srgbClr val="1369B2"/>
                </a:solidFill>
              </a:rPr>
              <a:t>选择数据</a:t>
            </a:r>
            <a:r>
              <a:rPr lang="zh-CN" altLang="en-US" sz="2000" dirty="0">
                <a:solidFill>
                  <a:srgbClr val="595959"/>
                </a:solidFill>
              </a:rPr>
              <a:t>”对话框，如图。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6894" y="2518923"/>
            <a:ext cx="205293" cy="205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870" y="3861842"/>
            <a:ext cx="5440759" cy="280831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单击名为教育大数据分析平台的文件夹，并选择名为</a:t>
            </a:r>
            <a:r>
              <a:rPr lang="zh-CN" altLang="en-US" sz="2000" dirty="0">
                <a:solidFill>
                  <a:srgbClr val="1369B2"/>
                </a:solidFill>
              </a:rPr>
              <a:t>教育大数据分析平台</a:t>
            </a:r>
            <a:r>
              <a:rPr lang="en-US" altLang="zh-CN" sz="2000" dirty="0">
                <a:solidFill>
                  <a:srgbClr val="1369B2"/>
                </a:solidFill>
              </a:rPr>
              <a:t>_</a:t>
            </a:r>
            <a:r>
              <a:rPr lang="en-US" altLang="zh-CN" sz="2000" dirty="0" err="1">
                <a:solidFill>
                  <a:srgbClr val="1369B2"/>
                </a:solidFill>
              </a:rPr>
              <a:t>visit_dws</a:t>
            </a:r>
            <a:r>
              <a:rPr lang="zh-CN" altLang="en-US" sz="2000" dirty="0">
                <a:solidFill>
                  <a:srgbClr val="1369B2"/>
                </a:solidFill>
              </a:rPr>
              <a:t>的表</a:t>
            </a:r>
            <a:r>
              <a:rPr lang="zh-CN" altLang="en-US" sz="2000" dirty="0">
                <a:solidFill>
                  <a:srgbClr val="595959"/>
                </a:solidFill>
              </a:rPr>
              <a:t>，指定当前分析主题使用的数据，如图。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997746"/>
            <a:ext cx="6480720" cy="359873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504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单击“</a:t>
            </a:r>
            <a:r>
              <a:rPr lang="zh-CN" altLang="en-US" sz="2000" dirty="0">
                <a:solidFill>
                  <a:srgbClr val="1369B2"/>
                </a:solidFill>
              </a:rPr>
              <a:t>确定</a:t>
            </a:r>
            <a:r>
              <a:rPr lang="zh-CN" altLang="en-US" sz="2000" dirty="0">
                <a:solidFill>
                  <a:srgbClr val="595959"/>
                </a:solidFill>
              </a:rPr>
              <a:t>”按钮返回“</a:t>
            </a:r>
            <a:r>
              <a:rPr lang="zh-CN" altLang="en-US" sz="2000" dirty="0">
                <a:solidFill>
                  <a:srgbClr val="1369B2"/>
                </a:solidFill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</a:rPr>
              <a:t>”窗口，如图。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2853730"/>
            <a:ext cx="6480720" cy="359873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单击分析主题后方的     按钮，在弹出的菜单选择“</a:t>
            </a:r>
            <a:r>
              <a:rPr lang="zh-CN" altLang="en-US" sz="2000" dirty="0">
                <a:solidFill>
                  <a:srgbClr val="1369B2"/>
                </a:solidFill>
              </a:rPr>
              <a:t>重命名</a:t>
            </a:r>
            <a:r>
              <a:rPr lang="zh-CN" altLang="en-US" sz="2000" dirty="0">
                <a:solidFill>
                  <a:srgbClr val="595959"/>
                </a:solidFill>
              </a:rPr>
              <a:t>”选项，将分析主题的名称修改为访问用户量统计可视化。此时，当前窗口的名称也会修改为</a:t>
            </a:r>
            <a:r>
              <a:rPr lang="zh-CN" altLang="en-US" sz="2000" dirty="0">
                <a:solidFill>
                  <a:srgbClr val="1369B2"/>
                </a:solidFill>
              </a:rPr>
              <a:t>访问用户量统计可视化</a:t>
            </a:r>
            <a:r>
              <a:rPr lang="zh-CN" altLang="en-US" sz="2000" dirty="0">
                <a:solidFill>
                  <a:srgbClr val="595959"/>
                </a:solidFill>
              </a:rPr>
              <a:t>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118" y="2061642"/>
            <a:ext cx="234876" cy="2506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870" y="3489853"/>
            <a:ext cx="5688632" cy="315888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163631"/>
            <a:ext cx="5987863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中包含多个维度的分析结果，为了简化当前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所使用的数据，便于后续进行图表设计，在开展访问用户量统计的可视化展示之前，需要对当前主题的数据进行预处理，过滤掉与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地区维度分析结果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无关的数据，具体操作步骤如下。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在“访问用户量统计可视化”窗口，单击“</a:t>
            </a:r>
            <a:r>
              <a:rPr lang="zh-CN" altLang="en-US" sz="2000" dirty="0">
                <a:solidFill>
                  <a:srgbClr val="1369B2"/>
                </a:solidFill>
              </a:rPr>
              <a:t>更多</a:t>
            </a:r>
            <a:r>
              <a:rPr lang="zh-CN" altLang="en-US" sz="2000" dirty="0">
                <a:solidFill>
                  <a:srgbClr val="595959"/>
                </a:solidFill>
              </a:rPr>
              <a:t>”按钮，在弹出的菜单中选择“</a:t>
            </a:r>
            <a:r>
              <a:rPr lang="zh-CN" altLang="en-US" sz="2000" dirty="0">
                <a:solidFill>
                  <a:srgbClr val="1369B2"/>
                </a:solidFill>
              </a:rPr>
              <a:t>过滤</a:t>
            </a:r>
            <a:r>
              <a:rPr lang="zh-CN" altLang="en-US" sz="2000" dirty="0">
                <a:solidFill>
                  <a:srgbClr val="595959"/>
                </a:solidFill>
              </a:rPr>
              <a:t>”选项，如图。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97746"/>
            <a:ext cx="6552728" cy="363871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在“过滤数据”界面，单击“</a:t>
            </a:r>
            <a:r>
              <a:rPr lang="zh-CN" altLang="en-US" sz="2000" dirty="0">
                <a:solidFill>
                  <a:srgbClr val="1369B2"/>
                </a:solidFill>
              </a:rPr>
              <a:t>添加条件</a:t>
            </a:r>
            <a:r>
              <a:rPr lang="en-US" altLang="zh-CN" sz="2000" dirty="0">
                <a:solidFill>
                  <a:srgbClr val="1369B2"/>
                </a:solidFill>
              </a:rPr>
              <a:t>(</a:t>
            </a:r>
            <a:r>
              <a:rPr lang="zh-CN" altLang="en-US" sz="2000" dirty="0">
                <a:solidFill>
                  <a:srgbClr val="1369B2"/>
                </a:solidFill>
              </a:rPr>
              <a:t>且</a:t>
            </a:r>
            <a:r>
              <a:rPr lang="en-US" altLang="zh-CN" sz="2000" dirty="0">
                <a:solidFill>
                  <a:srgbClr val="1369B2"/>
                </a:solidFill>
              </a:rPr>
              <a:t>)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选项。然后，单击出现的“</a:t>
            </a:r>
            <a:r>
              <a:rPr lang="zh-CN" altLang="en-US" sz="2000" dirty="0">
                <a:solidFill>
                  <a:srgbClr val="1369B2"/>
                </a:solidFill>
              </a:rPr>
              <a:t>请选择字段</a:t>
            </a:r>
            <a:r>
              <a:rPr lang="zh-CN" altLang="en-US" sz="2000" dirty="0">
                <a:solidFill>
                  <a:srgbClr val="595959"/>
                </a:solidFill>
              </a:rPr>
              <a:t>”选项，在弹出的菜单中选择字段</a:t>
            </a:r>
            <a:r>
              <a:rPr lang="en-US" altLang="zh-CN" sz="2000" dirty="0">
                <a:solidFill>
                  <a:srgbClr val="1369B2"/>
                </a:solidFill>
              </a:rPr>
              <a:t>province</a:t>
            </a:r>
            <a:r>
              <a:rPr lang="zh-CN" altLang="en-US" sz="2000" dirty="0">
                <a:solidFill>
                  <a:srgbClr val="595959"/>
                </a:solidFill>
              </a:rPr>
              <a:t>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97746"/>
            <a:ext cx="6624736" cy="367870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1428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在“添加条件”界面，依次单击默认值为</a:t>
            </a:r>
            <a:r>
              <a:rPr lang="zh-CN" altLang="en-US" sz="2000" dirty="0">
                <a:solidFill>
                  <a:srgbClr val="1369B2"/>
                </a:solidFill>
              </a:rPr>
              <a:t>属于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</a:rPr>
              <a:t>无限制</a:t>
            </a:r>
            <a:r>
              <a:rPr lang="zh-CN" altLang="en-US" sz="2000" dirty="0">
                <a:solidFill>
                  <a:srgbClr val="595959"/>
                </a:solidFill>
              </a:rPr>
              <a:t>的下拉框，在弹出的菜单中，分别选择“</a:t>
            </a:r>
            <a:r>
              <a:rPr lang="zh-CN" altLang="en-US" sz="2000" dirty="0">
                <a:solidFill>
                  <a:srgbClr val="1369B2"/>
                </a:solidFill>
              </a:rPr>
              <a:t>不属于</a:t>
            </a:r>
            <a:r>
              <a:rPr lang="zh-CN" altLang="en-US" sz="2000" dirty="0">
                <a:solidFill>
                  <a:srgbClr val="595959"/>
                </a:solidFill>
              </a:rPr>
              <a:t>”选项和勾选“</a:t>
            </a:r>
            <a:r>
              <a:rPr lang="en-US" altLang="zh-CN" sz="2000" dirty="0">
                <a:solidFill>
                  <a:srgbClr val="1369B2"/>
                </a:solidFill>
              </a:rPr>
              <a:t>-1</a:t>
            </a:r>
            <a:r>
              <a:rPr lang="en-US" altLang="zh-CN" sz="2000" dirty="0">
                <a:solidFill>
                  <a:srgbClr val="595959"/>
                </a:solidFill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</a:rPr>
              <a:t>复选框，表示</a:t>
            </a:r>
            <a:r>
              <a:rPr lang="zh-CN" altLang="en-US" sz="2000" dirty="0">
                <a:solidFill>
                  <a:srgbClr val="1369B2"/>
                </a:solidFill>
              </a:rPr>
              <a:t>过滤字段</a:t>
            </a:r>
            <a:r>
              <a:rPr lang="en-US" altLang="zh-CN" sz="2000" dirty="0">
                <a:solidFill>
                  <a:srgbClr val="1369B2"/>
                </a:solidFill>
              </a:rPr>
              <a:t>province</a:t>
            </a:r>
            <a:r>
              <a:rPr lang="zh-CN" altLang="en-US" sz="2000" dirty="0">
                <a:solidFill>
                  <a:srgbClr val="1369B2"/>
                </a:solidFill>
              </a:rPr>
              <a:t>中值等于</a:t>
            </a:r>
            <a:r>
              <a:rPr lang="en-US" altLang="zh-CN" sz="2000" dirty="0">
                <a:solidFill>
                  <a:srgbClr val="1369B2"/>
                </a:solidFill>
              </a:rPr>
              <a:t>-1</a:t>
            </a:r>
            <a:r>
              <a:rPr lang="zh-CN" altLang="en-US" sz="2000" dirty="0">
                <a:solidFill>
                  <a:srgbClr val="1369B2"/>
                </a:solidFill>
              </a:rPr>
              <a:t>的数据</a:t>
            </a:r>
            <a:r>
              <a:rPr lang="zh-CN" altLang="en-US" sz="2000" dirty="0">
                <a:solidFill>
                  <a:srgbClr val="595959"/>
                </a:solidFill>
              </a:rPr>
              <a:t>，仅保留地区维度的分析结果，如图。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3429794"/>
            <a:ext cx="6264696" cy="325993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8"/>
          <p:cNvSpPr/>
          <p:nvPr/>
        </p:nvSpPr>
        <p:spPr>
          <a:xfrm>
            <a:off x="982638" y="196319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071750" y="209893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38228" y="1870266"/>
            <a:ext cx="841356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在“添加条件”界面，单击“</a:t>
            </a:r>
            <a:r>
              <a:rPr lang="zh-CN" altLang="en-US" sz="2000" dirty="0">
                <a:solidFill>
                  <a:srgbClr val="1369B2"/>
                </a:solidFill>
              </a:rPr>
              <a:t>更多</a:t>
            </a:r>
            <a:r>
              <a:rPr lang="zh-CN" altLang="en-US" sz="2000" dirty="0">
                <a:solidFill>
                  <a:srgbClr val="595959"/>
                </a:solidFill>
              </a:rPr>
              <a:t>”按钮，在弹出的菜单中选择“</a:t>
            </a:r>
            <a:r>
              <a:rPr lang="zh-CN" altLang="en-US" sz="2000" dirty="0">
                <a:solidFill>
                  <a:srgbClr val="1369B2"/>
                </a:solidFill>
              </a:rPr>
              <a:t>字段设置</a:t>
            </a:r>
            <a:r>
              <a:rPr lang="zh-CN" altLang="en-US" sz="2000" dirty="0">
                <a:solidFill>
                  <a:srgbClr val="595959"/>
                </a:solidFill>
              </a:rPr>
              <a:t>”选项。然后，仅勾选字段</a:t>
            </a:r>
            <a:r>
              <a:rPr lang="en-US" altLang="zh-CN" sz="2000" dirty="0" err="1">
                <a:solidFill>
                  <a:srgbClr val="1369B2"/>
                </a:solidFill>
              </a:rPr>
              <a:t>sid_total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</a:rPr>
              <a:t>province</a:t>
            </a:r>
            <a:r>
              <a:rPr lang="zh-CN" altLang="en-US" sz="2000" dirty="0">
                <a:solidFill>
                  <a:srgbClr val="595959"/>
                </a:solidFill>
              </a:rPr>
              <a:t>的复选框，如图。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3069754"/>
            <a:ext cx="6480720" cy="36043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163631"/>
            <a:ext cx="5987863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在分析主题中，通过添加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不同类型的图表组件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来对数据进行可视化。在实现访问用户量统计的可视化时，需要在名为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访问用户量统计可视化的分析主题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中添加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一个类型为区域地图的图表组件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，通过该组件实现访问用户量统计的可视化。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11116" y="1701602"/>
            <a:ext cx="10556698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在“字段设置”界面，单击“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”选项卡，在该选项卡中选择“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图表类型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”部分的“区域地图”选项，如图。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7488" y="2826484"/>
            <a:ext cx="6774970" cy="376801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163631"/>
            <a:ext cx="5987863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在分析主题中使用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区域地图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的图表组件时，传递给区域地图的数据必须是地理角色的经纬度，而访问用户量统计的分析结果中，存储的是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地理角色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的名称。因此，需要将地理角色的名称转换为经纬度，具体操作步骤如下。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400397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将地理角色的名称转换为经纬度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在“添加类型为区域地图的图表组件”界面，选择字段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province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，并单击该字段后方显示的按钮，在弹出的菜单中依次选择“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地理角色（无）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”→“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自治区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400397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将地理角色的名称转换为经纬度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0637" y="3340580"/>
            <a:ext cx="6048672" cy="33640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在“将地理角色的名称转换为经纬度”界面的操作后，进入到“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地理角色（省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自治区）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”对话框，在该对话框中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会根据字段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province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中地理角色的名称与所有省级行政区的名称进行匹配，并自动为匹配成功的地理角色生成经纬度，如图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400397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将地理角色的名称转换为经纬度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3802244"/>
            <a:ext cx="5256584" cy="29235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在“地理角色（省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自治区）”对话框界面，单击“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请选择匹配项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”选项，在弹出的菜单中选择“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北京市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”选项，将名为中国的地理角色匹配为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首都北京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400397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将地理角色的名称转换为经纬度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3213770"/>
            <a:ext cx="6192688" cy="34441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在“地理角色（省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自治区）对话框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”按钮将地理角色的名称转换为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经纬度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400397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将地理角色的名称转换为经纬度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78915"/>
            <a:ext cx="6768752" cy="376456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5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163631"/>
            <a:ext cx="5987863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在分析主题中，配置组件的作用是将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数据填充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到相应的图表组件中，并修改图表组件的样式。在名为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访问用户量统计可视化的分析主题中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，配置类型为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区域地图的图表组件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2707827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在“将地理角色的名称转换为经纬度”界面，首先分别将标注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纬度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的临时字段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province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拖动到“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横轴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”和“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纵轴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”输入框。然后，将字段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拖动到“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”输入框，如图。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8.7.3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2707827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3213770"/>
            <a:ext cx="6048672" cy="345438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了解数据可视化，能够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实现访问会话页面统计可视化的操作。</a:t>
            </a:r>
            <a:endParaRPr lang="en-US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943078" y="2781722"/>
            <a:ext cx="638898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利用</a:t>
            </a:r>
            <a:r>
              <a:rPr lang="en-US" altLang="zh-CN" sz="2000" dirty="0" err="1">
                <a:solidFill>
                  <a:srgbClr val="595959"/>
                </a:solidFill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</a:rPr>
              <a:t>中的</a:t>
            </a:r>
            <a:r>
              <a:rPr lang="zh-CN" altLang="en-US" sz="2000" dirty="0">
                <a:solidFill>
                  <a:srgbClr val="1369B2"/>
                </a:solidFill>
              </a:rPr>
              <a:t>多系列柱状图对会话页面统计的分析结果进行可视化展示</a:t>
            </a:r>
            <a:r>
              <a:rPr lang="zh-CN" altLang="en-US" sz="2000" dirty="0">
                <a:solidFill>
                  <a:srgbClr val="595959"/>
                </a:solidFill>
              </a:rPr>
              <a:t>，具体实现过程如下。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493690"/>
            <a:ext cx="6805930" cy="1656184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205658"/>
            <a:ext cx="5987863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为了区分不同分析结果的可视化效果，这里创建一个新的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，用于展示会话页面统计的分析结果，具体操作步骤如下。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在我的分析界面中，将鼠标移动至名为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教育大数据分析平台的文件夹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，单击该文件夹后方显示的    按钮，在弹出的菜单选择“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”选项，在名为教育大数据分析平台的文件夹新建分析主题。此时，浏览器会跳转到“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”窗口，并弹出“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”对话框，在该对话框中单击名为教育大数据分析平台的文件夹，并选择名为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教育大数据分析平台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，指定当前分析主题使用的数据。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5519142" y="2330804"/>
            <a:ext cx="288032" cy="28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518" y="4294771"/>
            <a:ext cx="2304256" cy="228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为了区分不同分析主题的作用，将当前分析主题重命名为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会话页面统计可视化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2878915"/>
            <a:ext cx="7128792" cy="31278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30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062006"/>
            <a:ext cx="5987863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中包含多个维度的分析结果，为了简化当前分析主题所使用的数据，便于后续进行图表设计，在开展会话页面统计的可视化展示之前，需要对当前主题的数据进行预处理，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过滤掉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会话来源页面维度分析结果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无关的数据，具体操作步骤如下。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在“会话页面统计可视化窗口”界面，单击“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”按钮，在弹出的菜单中选择“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2878915"/>
            <a:ext cx="6840760" cy="3798659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在“过滤数据”界面，单击“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添加条件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选项。然后，单击出现的“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请选择字段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”选项，在弹出的菜单中选择字段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from_url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78915"/>
            <a:ext cx="7992888" cy="35069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在“添加条件”界面，依次单击默认值为属于和无限制的下拉框，在弹出的菜单中，分别选择“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不属于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”选项，以及勾选“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和“ ”复选框，表示过滤字段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from_url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中值等于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空的数据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，仅保留会话来源页面维度的分析结果，如图。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8882" y="3695385"/>
            <a:ext cx="5832648" cy="292520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在“添加条件”界面，单击“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”按钮，在弹出的菜单中选择“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字段设置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”选项。然后，仅勾选字段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from_url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的复选框，如图。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67133"/>
            <a:ext cx="6366596" cy="3725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062006"/>
            <a:ext cx="5987863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在实现会话页面统计的可视化时，需要在名为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会话页面统计可视化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的分析主题中添加一个类型为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多系列柱状图的图表组件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，通过该组件实现会话页面统计的可视化。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11115" y="1701602"/>
            <a:ext cx="10556699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在“添加类型为多系列柱状图的图表组件”界面，单击“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”选项卡，在该选项卡中选择“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图表类型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”部分的“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多系列柱状图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2838" y="2845320"/>
            <a:ext cx="6480720" cy="37922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116" y="1835163"/>
            <a:ext cx="6336704" cy="159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062006"/>
            <a:ext cx="5987863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会话页面统计可视化的分析主题中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，配置类型为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多系列柱状图的图表组件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854846" y="1701602"/>
            <a:ext cx="871296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分别将字段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from_url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拖动到“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横轴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”和“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纵轴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”输入框，如图。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8862" y="2781721"/>
            <a:ext cx="6336704" cy="383931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854846" y="1701602"/>
            <a:ext cx="8712968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配置类型为多系列柱状图的图表组件”界面可以看出，默认情况下，所有页面名称均显示在多系列柱状图的横轴上，这种展示方式不便于对数据进行直观观察与比较。在“配置类型为多系列柱状图的图表组件”界面中，单击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组件样式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”选项卡，在该选项卡中选中“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自适应显示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”折叠框中的“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标准适应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8862" y="3573810"/>
            <a:ext cx="5112568" cy="30976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854846" y="1701602"/>
            <a:ext cx="8712968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为便于按照一定规律观察各页面的会话发起次数，对多系列柱状图中横轴显示的页面名称按发起会话次数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由高到低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的顺序进行排列，使数据分布更加直观。在“配置类型为多系列柱状图的图表组件”界面中，将鼠标移动至“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横轴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”输入框中的字段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from_url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，单击该字段后方显示的按钮，在弹出的菜单中依次选择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“降序”→“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求和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选项，如图。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8.7.4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实现会话页面统计可视化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6854" y="3941980"/>
            <a:ext cx="4536504" cy="2748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861842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了解数据可视化，能够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实现来源渠道访问用户量统计可视化的操作。</a:t>
            </a:r>
            <a:endParaRPr lang="en-US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7" y="690087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"/>
          <p:cNvSpPr txBox="1"/>
          <p:nvPr/>
        </p:nvSpPr>
        <p:spPr>
          <a:xfrm>
            <a:off x="4943078" y="2781722"/>
            <a:ext cx="6388982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利用</a:t>
            </a:r>
            <a:r>
              <a:rPr lang="en-US" altLang="zh-CN" sz="2000" dirty="0" err="1">
                <a:solidFill>
                  <a:srgbClr val="595959"/>
                </a:solidFill>
              </a:rPr>
              <a:t>FineBI</a:t>
            </a:r>
            <a:r>
              <a:rPr lang="zh-CN" altLang="en-US" sz="2000" dirty="0">
                <a:solidFill>
                  <a:srgbClr val="595959"/>
                </a:solidFill>
              </a:rPr>
              <a:t>中的</a:t>
            </a:r>
            <a:r>
              <a:rPr lang="zh-CN" altLang="en-US" sz="2000" dirty="0">
                <a:solidFill>
                  <a:srgbClr val="1369B2"/>
                </a:solidFill>
              </a:rPr>
              <a:t>饼图</a:t>
            </a:r>
            <a:r>
              <a:rPr lang="zh-CN" altLang="en-US" sz="2000" dirty="0">
                <a:solidFill>
                  <a:srgbClr val="595959"/>
                </a:solidFill>
              </a:rPr>
              <a:t>对来源渠道</a:t>
            </a:r>
            <a:r>
              <a:rPr lang="zh-CN" altLang="en-US" sz="2000" dirty="0">
                <a:solidFill>
                  <a:srgbClr val="1369B2"/>
                </a:solidFill>
              </a:rPr>
              <a:t>访问用户量统计的分析结果进行可视化展示</a:t>
            </a:r>
            <a:r>
              <a:rPr lang="zh-CN" altLang="en-US" sz="2000" dirty="0">
                <a:solidFill>
                  <a:srgbClr val="595959"/>
                </a:solidFill>
              </a:rPr>
              <a:t>，具体实现过程如下。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5" name="圆角矩形标注 15"/>
          <p:cNvSpPr/>
          <p:nvPr/>
        </p:nvSpPr>
        <p:spPr bwMode="auto">
          <a:xfrm>
            <a:off x="4611236" y="2493690"/>
            <a:ext cx="6805930" cy="1656184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16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205658"/>
            <a:ext cx="5987863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为了区分不同分析结果的可视化效果，这里创建一个新的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，用于展示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来源渠道访问用户量统计的分析结果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在我的分析界面中，将鼠标移动至名为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教育大数据分析平台的文件夹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，单击该文件夹后方显示的    按钮，在弹出的菜单选择“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”选项，在名为教育大数据分析平台的文件夹新建分析主题。此时，浏览器会跳转到“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”窗口，并弹出“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”对话框，在该对话框中单击名为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教育大数据分析平台的文件夹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，并选择名为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教育大数据分析平台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，指定当前分析主题使用的数据。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5519142" y="2342547"/>
            <a:ext cx="288032" cy="28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518" y="4294771"/>
            <a:ext cx="2304256" cy="22865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为了区分不同分析主题的作用，将当前分析主题重命名为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来源渠道访问用户量统计可视化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创建分析主题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78914"/>
            <a:ext cx="8136904" cy="306888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30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1989634"/>
            <a:ext cx="5987863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visit_dws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中包含多个维度的分析结果，为了简化当前分析主题所使用的数据，便于后续进行图表设计，在开展来源渠道访问用户量统计的可视化展示之前，需要对当前主题的数据进行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预处理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，过滤掉与来源渠道维度分析结果无关的数据，具体操作步骤如下。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在“来源渠道访问用户量统计可视化”窗口界面，单击“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”按钮，在弹出的菜单中选择“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18163"/>
            <a:ext cx="6840760" cy="3798659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在“过滤数据”界面中，单击“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添加条件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选项。然后，单击出现的“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请选择字段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”选项，在弹出的菜单中选择字段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origin_channel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6894" y="2898021"/>
            <a:ext cx="7161802" cy="36945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在“添加条件”界面，依次单击默认值为属于和无限制的下拉框，在弹出的菜单中，分别选择“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不属于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”选项，以及勾选“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”复选框，表示过滤字段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origin_channel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中值等于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未知的数据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，仅保留来源渠道维度的分析结果，如图。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0870" y="3746769"/>
            <a:ext cx="5760640" cy="297175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01602"/>
            <a:ext cx="85689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在“添加条件”界面，单击“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”按钮，在弹出的菜单中选择“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字段设置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”选项。然后，仅勾选字段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origin_channel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的复选框，如图。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数据预处理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852290"/>
            <a:ext cx="7056784" cy="37375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1917627"/>
            <a:ext cx="6336704" cy="23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45490" y="2049232"/>
            <a:ext cx="5987863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在实现来源渠道访问用户量统计的可视化时，需要在名为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来源渠道访问用户量统计可视化的分析主题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中添加一个类型为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饼图的图表组件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，通过该组件实现来源渠道访问用户量统计的可视化。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1011115" y="1701602"/>
            <a:ext cx="10556699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在“字段设置”界面，单击“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”选项卡，在该选项卡中选择“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图表类型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”部分的“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饼图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6894" y="2873030"/>
            <a:ext cx="5832648" cy="385179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45490" y="2049232"/>
            <a:ext cx="5987863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在名为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来源渠道访问用户量统计可视化的分析主题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中，配置类型为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饼图的图表组件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18808"/>
            <a:ext cx="8712968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在“添加类型为饼图的图表组件”界面，首先将字段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origin_channel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拖动到“颜色”输入框。然后，将字段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分别拖入到“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”和“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细粒度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 输入框，如图。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078" y="2997746"/>
            <a:ext cx="4608512" cy="37688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2998862" y="1773610"/>
            <a:ext cx="871296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在“配置类型为饼图的图表组件”界面，将鼠标移动至“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角度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”输入框中的字段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sid_total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，单击该字段后方显示的按钮，在弹出的菜单中依次选择“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快速计算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”→“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占比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”选项，如图。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1143690" y="266995"/>
            <a:ext cx="5743604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8.7.5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实现来源渠道访问用户量统计可视化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配置组件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8"/>
          <p:cNvSpPr/>
          <p:nvPr/>
        </p:nvSpPr>
        <p:spPr>
          <a:xfrm>
            <a:off x="1011115" y="184561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文本框 10"/>
          <p:cNvSpPr txBox="1"/>
          <p:nvPr/>
        </p:nvSpPr>
        <p:spPr>
          <a:xfrm flipH="1">
            <a:off x="1100227" y="198135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4341" y="3141762"/>
            <a:ext cx="4380865" cy="3582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AI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助学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2769691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466802" y="2623259"/>
            <a:ext cx="9109012" cy="1613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学完本单元后，读者已经初步了解教育大数据分析平台的构建流程。然而，在项目实施过程中，仍可能难以判断数据仓库分层是否合理、数据采集与预处理步骤是否衔接正确、统计指标口径是否一致等。此时，可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借助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AI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对项目实施过程进行辅助分析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，帮助梳理关键环节，检查可能存在的问题，并提出改进建议。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4307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6189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8071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单元小结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3488511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486694" y="2370429"/>
            <a:ext cx="9109012" cy="2859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本单元主要讲解了综合项目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——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搭建教育大数据分析平台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的实现过程。首先，介绍了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项目建设基础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，包括项目背景、需求分析、原始数据结构和项目架构。接着，介绍了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部署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Spark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。然后，介绍了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构建数据仓库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采集业务数据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预处理业务数据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和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分析业务数据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的相关操作。最后，介绍了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数据可视化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的实现过程，包括导出分析结果、配置数据集、实现访问用户量统计可视化等。通过本单元的学习，读者能够系统掌握基于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的数据仓库构建与分析流程，并能够综合运用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Spark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与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FineBI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等工具完成从数据采集到可视化展示的完整实现，具备开展实际大数据项目开发的基本能力。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8412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10294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2176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4058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2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3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4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5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6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7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8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9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0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1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2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5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5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5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5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5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55.xml><?xml version="1.0" encoding="utf-8"?>
<p:tagLst xmlns:p="http://schemas.openxmlformats.org/presentationml/2006/main">
  <p:tag name="ISPRING_RESOURCE_PATHS_HASH_PRESENTER" val="3f15e6573a385e41c33bb97e7105a62faa5c484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22108</Words>
  <Application>WPS 演示</Application>
  <PresentationFormat>自定义</PresentationFormat>
  <Paragraphs>1605</Paragraphs>
  <Slides>188</Slides>
  <Notes>189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16</vt:i4>
      </vt:variant>
      <vt:variant>
        <vt:lpstr>幻灯片标题</vt:lpstr>
      </vt:variant>
      <vt:variant>
        <vt:i4>188</vt:i4>
      </vt:variant>
    </vt:vector>
  </HeadingPairs>
  <TitlesOfParts>
    <vt:vector size="229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U.S. 101</vt:lpstr>
      <vt:lpstr>Segoe Print</vt:lpstr>
      <vt:lpstr>Roboto</vt:lpstr>
      <vt:lpstr>Times New Roman</vt:lpstr>
      <vt:lpstr>Open Sans Light</vt:lpstr>
      <vt:lpstr>字魂105号-简雅黑</vt:lpstr>
      <vt:lpstr>Arial Unicode MS</vt:lpstr>
      <vt:lpstr>Aller Light</vt:lpstr>
      <vt:lpstr>Verdana</vt:lpstr>
      <vt:lpstr>Impact</vt:lpstr>
      <vt:lpstr>Courier New</vt:lpstr>
      <vt:lpstr>Gulim</vt:lpstr>
      <vt:lpstr>Malgun Gothic</vt:lpstr>
      <vt:lpstr>Yu Gothic UI Semibold</vt:lpstr>
      <vt:lpstr>webwppDefTheme</vt:lpstr>
      <vt:lpstr>Office 主题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李磊</cp:lastModifiedBy>
  <cp:revision>1876</cp:revision>
  <dcterms:created xsi:type="dcterms:W3CDTF">2020-11-11T09:29:00Z</dcterms:created>
  <dcterms:modified xsi:type="dcterms:W3CDTF">2026-08-31T06:53:23Z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689D822710C54413ACF3D408DA5195C4_12</vt:lpwstr>
  </property>
</Properties>
</file>